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8"/>
  </p:notesMasterIdLst>
  <p:sldIdLst>
    <p:sldId id="363" r:id="rId2"/>
    <p:sldId id="364" r:id="rId3"/>
    <p:sldId id="365" r:id="rId4"/>
    <p:sldId id="256" r:id="rId5"/>
    <p:sldId id="307" r:id="rId6"/>
    <p:sldId id="308" r:id="rId7"/>
    <p:sldId id="306" r:id="rId8"/>
    <p:sldId id="258" r:id="rId9"/>
    <p:sldId id="260" r:id="rId10"/>
    <p:sldId id="276" r:id="rId11"/>
    <p:sldId id="277" r:id="rId12"/>
    <p:sldId id="257" r:id="rId13"/>
    <p:sldId id="262" r:id="rId14"/>
    <p:sldId id="264" r:id="rId15"/>
    <p:sldId id="271" r:id="rId16"/>
    <p:sldId id="261" r:id="rId17"/>
    <p:sldId id="265" r:id="rId18"/>
    <p:sldId id="270" r:id="rId19"/>
    <p:sldId id="278" r:id="rId20"/>
    <p:sldId id="279" r:id="rId21"/>
    <p:sldId id="266" r:id="rId22"/>
    <p:sldId id="267" r:id="rId23"/>
    <p:sldId id="268" r:id="rId24"/>
    <p:sldId id="275" r:id="rId25"/>
    <p:sldId id="269" r:id="rId26"/>
    <p:sldId id="272" r:id="rId27"/>
    <p:sldId id="366" r:id="rId28"/>
    <p:sldId id="368" r:id="rId29"/>
    <p:sldId id="292" r:id="rId30"/>
    <p:sldId id="293" r:id="rId31"/>
    <p:sldId id="273" r:id="rId32"/>
    <p:sldId id="263" r:id="rId33"/>
    <p:sldId id="290" r:id="rId34"/>
    <p:sldId id="305" r:id="rId35"/>
    <p:sldId id="296" r:id="rId36"/>
    <p:sldId id="297" r:id="rId37"/>
    <p:sldId id="298" r:id="rId38"/>
    <p:sldId id="299" r:id="rId39"/>
    <p:sldId id="300" r:id="rId40"/>
    <p:sldId id="301" r:id="rId41"/>
    <p:sldId id="309" r:id="rId42"/>
    <p:sldId id="310" r:id="rId43"/>
    <p:sldId id="311" r:id="rId44"/>
    <p:sldId id="313" r:id="rId45"/>
    <p:sldId id="314" r:id="rId46"/>
    <p:sldId id="315" r:id="rId47"/>
    <p:sldId id="316" r:id="rId48"/>
    <p:sldId id="317" r:id="rId49"/>
    <p:sldId id="36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2" r:id="rId62"/>
    <p:sldId id="333" r:id="rId63"/>
    <p:sldId id="334" r:id="rId64"/>
    <p:sldId id="335" r:id="rId65"/>
    <p:sldId id="338" r:id="rId66"/>
    <p:sldId id="339" r:id="rId67"/>
    <p:sldId id="340" r:id="rId68"/>
    <p:sldId id="341" r:id="rId69"/>
    <p:sldId id="343" r:id="rId70"/>
    <p:sldId id="344" r:id="rId71"/>
    <p:sldId id="345" r:id="rId72"/>
    <p:sldId id="346" r:id="rId73"/>
    <p:sldId id="347" r:id="rId74"/>
    <p:sldId id="348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60" r:id="rId85"/>
    <p:sldId id="361" r:id="rId86"/>
    <p:sldId id="362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57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8BCE-7A8B-0349-8DB5-3FE0C1C5017D}" type="datetimeFigureOut">
              <a:rPr lang="en-US" smtClean="0"/>
              <a:t>8/11/15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A43CE-7DDE-F346-92D5-9C77A5C8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2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Convergence, </a:t>
            </a:r>
            <a:r>
              <a:rPr lang="en-US" dirty="0" err="1" smtClean="0"/>
              <a:t>jackson</a:t>
            </a:r>
            <a:r>
              <a:rPr lang="en-US" dirty="0" smtClean="0"/>
              <a:t> </a:t>
            </a:r>
            <a:r>
              <a:rPr lang="en-US" dirty="0" err="1" smtClean="0"/>
              <a:t>pollock</a:t>
            </a:r>
            <a:r>
              <a:rPr lang="en-US" baseline="0" dirty="0" smtClean="0"/>
              <a:t> - repeats</a:t>
            </a:r>
            <a:endParaRPr lang="en-US" dirty="0" smtClean="0"/>
          </a:p>
          <a:p>
            <a:r>
              <a:rPr lang="en-US" dirty="0" smtClean="0"/>
              <a:t>Introduce </a:t>
            </a:r>
            <a:r>
              <a:rPr lang="en-US" dirty="0" err="1" smtClean="0"/>
              <a:t>metagenomics</a:t>
            </a:r>
            <a:r>
              <a:rPr lang="en-US" dirty="0" smtClean="0"/>
              <a:t> sequencing with </a:t>
            </a:r>
            <a:r>
              <a:rPr lang="en-US" dirty="0" err="1" smtClean="0"/>
              <a:t>woodchipper</a:t>
            </a:r>
            <a:endParaRPr lang="en-US" dirty="0" smtClean="0"/>
          </a:p>
          <a:p>
            <a:r>
              <a:rPr lang="en-US" dirty="0" smtClean="0"/>
              <a:t>Introduce coverage and sampling</a:t>
            </a:r>
          </a:p>
          <a:p>
            <a:r>
              <a:rPr lang="en-US" dirty="0" smtClean="0"/>
              <a:t>Introduce choices for analysis – demonstrate blast</a:t>
            </a:r>
          </a:p>
          <a:p>
            <a:r>
              <a:rPr lang="en-US" dirty="0" smtClean="0"/>
              <a:t>Introduce assembly</a:t>
            </a:r>
          </a:p>
          <a:p>
            <a:r>
              <a:rPr lang="en-US" dirty="0" smtClean="0"/>
              <a:t>Introduce coverage of soil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4F71E-5BFC-F846-B16C-9924C42B086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</a:t>
            </a:r>
            <a:r>
              <a:rPr lang="en-US" baseline="0" dirty="0" smtClean="0"/>
              <a:t> coverage is essential.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AED62-1466-D045-86DC-D821BC2C5B0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Note, no tolerance for </a:t>
            </a:r>
            <a:r>
              <a:rPr lang="en-US" dirty="0" err="1" smtClean="0"/>
              <a:t>indels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AED62-1466-D045-86DC-D821BC2C5B0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7EBBB9-9912-0442-BF65-4E3360785B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7F9240A-F64E-524D-9545-F0AF7C493832}" type="datetimeFigureOut">
              <a:rPr lang="en-US" smtClean="0"/>
              <a:t>8/11/15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dina@iastate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67807"/>
            <a:ext cx="7543800" cy="2593975"/>
          </a:xfrm>
        </p:spPr>
        <p:txBody>
          <a:bodyPr/>
          <a:lstStyle/>
          <a:p>
            <a:r>
              <a:rPr lang="en-US" dirty="0" smtClean="0"/>
              <a:t>NGS Day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Adina Howe</a:t>
            </a:r>
          </a:p>
          <a:p>
            <a:r>
              <a:rPr lang="en-US" dirty="0" smtClean="0">
                <a:hlinkClick r:id="rId2"/>
              </a:rPr>
              <a:t>adina@iastate.edu</a:t>
            </a:r>
            <a:endParaRPr lang="en-US" dirty="0"/>
          </a:p>
          <a:p>
            <a:r>
              <a:rPr lang="en-US" dirty="0" err="1" smtClean="0"/>
              <a:t>germslab.org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teeniedeenie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489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i="1" dirty="0" smtClean="0"/>
              <a:t>alignment </a:t>
            </a:r>
            <a:r>
              <a:rPr lang="en-US" dirty="0" smtClean="0"/>
              <a:t>works, and why </a:t>
            </a:r>
            <a:r>
              <a:rPr lang="en-US" dirty="0" err="1" smtClean="0"/>
              <a:t>indels</a:t>
            </a:r>
            <a:r>
              <a:rPr lang="en-US" dirty="0" smtClean="0"/>
              <a:t> are the devil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There are many alignment strategies, but most work like this: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latin typeface="Andale Mono"/>
                <a:cs typeface="Andale Mono"/>
              </a:rPr>
              <a:t>GCGGAGatggac</a:t>
            </a:r>
            <a:r>
              <a:rPr lang="en-US" dirty="0" smtClean="0">
                <a:latin typeface="Andale Mono"/>
                <a:cs typeface="Andale Mono"/>
              </a:rPr>
              <a:t>     </a:t>
            </a:r>
            <a:r>
              <a:rPr lang="en-US" dirty="0" err="1" smtClean="0">
                <a:latin typeface="Andale Mono"/>
                <a:cs typeface="Andale Mono"/>
              </a:rPr>
              <a:t>GCGGAGatggac</a:t>
            </a:r>
            <a:endParaRPr lang="en-US" dirty="0" smtClean="0">
              <a:latin typeface="Andale Mono"/>
              <a:cs typeface="Andale Mono"/>
            </a:endParaRP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||||||...... =&gt;  ||||||xx....</a:t>
            </a:r>
          </a:p>
          <a:p>
            <a:pPr>
              <a:buNone/>
            </a:pPr>
            <a:r>
              <a:rPr lang="en-US" dirty="0" err="1" smtClean="0">
                <a:latin typeface="Andale Mono"/>
                <a:cs typeface="Andale Mono"/>
              </a:rPr>
              <a:t>GCGGAGgcggac</a:t>
            </a:r>
            <a:r>
              <a:rPr lang="en-US" dirty="0" smtClean="0">
                <a:latin typeface="Andale Mono"/>
                <a:cs typeface="Andale Mono"/>
              </a:rPr>
              <a:t>     </a:t>
            </a:r>
            <a:r>
              <a:rPr lang="en-US" dirty="0" err="1" smtClean="0">
                <a:latin typeface="Andale Mono"/>
                <a:cs typeface="Andale Mono"/>
              </a:rPr>
              <a:t>GCGGAGgcggac</a:t>
            </a:r>
            <a:endParaRPr lang="en-US" dirty="0" smtClean="0">
              <a:latin typeface="Andale Mono"/>
              <a:cs typeface="Andale Mono"/>
            </a:endParaRP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Each mismatch </a:t>
            </a:r>
            <a:r>
              <a:rPr lang="en-US" i="1" dirty="0" smtClean="0"/>
              <a:t>costs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i="1" dirty="0" smtClean="0"/>
              <a:t>alignment </a:t>
            </a:r>
            <a:r>
              <a:rPr lang="en-US" dirty="0" smtClean="0"/>
              <a:t>works, and why </a:t>
            </a:r>
            <a:r>
              <a:rPr lang="en-US" dirty="0" err="1" smtClean="0"/>
              <a:t>indels</a:t>
            </a:r>
            <a:r>
              <a:rPr lang="en-US" dirty="0" smtClean="0"/>
              <a:t> are the devil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8900"/>
            <a:ext cx="8323112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Insertions/deletions introduce </a:t>
            </a:r>
            <a:r>
              <a:rPr lang="en-US" sz="2800" i="1" dirty="0" smtClean="0"/>
              <a:t>lots </a:t>
            </a:r>
            <a:r>
              <a:rPr lang="en-US" sz="2800" dirty="0" smtClean="0"/>
              <a:t>more ambiguity: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err="1" smtClean="0">
                <a:latin typeface="Andale Mono"/>
                <a:cs typeface="Andale Mono"/>
              </a:rPr>
              <a:t>GCGGAGagaccaacc</a:t>
            </a:r>
            <a:r>
              <a:rPr lang="en-US" sz="2800" dirty="0" smtClean="0">
                <a:latin typeface="Andale Mono"/>
                <a:cs typeface="Andale Mono"/>
              </a:rPr>
              <a:t>    </a:t>
            </a:r>
            <a:r>
              <a:rPr lang="en-US" sz="2800" dirty="0" err="1" smtClean="0">
                <a:latin typeface="Andale Mono"/>
                <a:cs typeface="Andale Mono"/>
              </a:rPr>
              <a:t>GCGGAGag</a:t>
            </a:r>
            <a:r>
              <a:rPr lang="en-US" sz="2800" dirty="0" err="1" smtClean="0">
                <a:solidFill>
                  <a:srgbClr val="FF0000"/>
                </a:solidFill>
                <a:latin typeface="Andale Mono"/>
                <a:cs typeface="Andale Mono"/>
              </a:rPr>
              <a:t>-</a:t>
            </a:r>
            <a:r>
              <a:rPr lang="en-US" sz="2800" dirty="0" err="1" smtClean="0">
                <a:latin typeface="Andale Mono"/>
                <a:cs typeface="Andale Mono"/>
              </a:rPr>
              <a:t>acc</a:t>
            </a:r>
            <a:r>
              <a:rPr lang="en-US" sz="2800" dirty="0" err="1" smtClean="0">
                <a:solidFill>
                  <a:srgbClr val="FF0000"/>
                </a:solidFill>
                <a:latin typeface="Andale Mono"/>
                <a:cs typeface="Andale Mono"/>
              </a:rPr>
              <a:t>a</a:t>
            </a:r>
            <a:r>
              <a:rPr lang="en-US" sz="2800" dirty="0" err="1" smtClean="0">
                <a:latin typeface="Andale Mono"/>
                <a:cs typeface="Andale Mono"/>
              </a:rPr>
              <a:t>acc</a:t>
            </a:r>
            <a:endParaRPr lang="en-US" sz="2800" dirty="0" smtClean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2800" dirty="0" smtClean="0">
                <a:latin typeface="Andale Mono"/>
                <a:cs typeface="Andale Mono"/>
              </a:rPr>
              <a:t>||||||          =&gt; ||||||</a:t>
            </a:r>
          </a:p>
          <a:p>
            <a:pPr>
              <a:buNone/>
            </a:pPr>
            <a:r>
              <a:rPr lang="en-US" sz="2800" dirty="0" err="1" smtClean="0">
                <a:latin typeface="Andale Mono"/>
                <a:cs typeface="Andale Mono"/>
              </a:rPr>
              <a:t>GCGGAGggaaccacc</a:t>
            </a:r>
            <a:r>
              <a:rPr lang="en-US" sz="2800" dirty="0" smtClean="0">
                <a:latin typeface="Andale Mono"/>
                <a:cs typeface="Andale Mono"/>
              </a:rPr>
              <a:t>    </a:t>
            </a:r>
            <a:r>
              <a:rPr lang="en-US" sz="2800" dirty="0" err="1" smtClean="0">
                <a:latin typeface="Andale Mono"/>
                <a:cs typeface="Andale Mono"/>
              </a:rPr>
              <a:t>GCGGAGgg</a:t>
            </a:r>
            <a:r>
              <a:rPr lang="en-US" sz="2800" dirty="0" err="1" smtClean="0">
                <a:solidFill>
                  <a:srgbClr val="FF0000"/>
                </a:solidFill>
                <a:latin typeface="Andale Mono"/>
                <a:cs typeface="Andale Mono"/>
              </a:rPr>
              <a:t>a</a:t>
            </a:r>
            <a:r>
              <a:rPr lang="en-US" sz="2800" dirty="0" err="1" smtClean="0">
                <a:latin typeface="Andale Mono"/>
                <a:cs typeface="Andale Mono"/>
              </a:rPr>
              <a:t>acc</a:t>
            </a:r>
            <a:r>
              <a:rPr lang="en-US" sz="2800" dirty="0" smtClean="0">
                <a:solidFill>
                  <a:srgbClr val="FF0000"/>
                </a:solidFill>
                <a:latin typeface="Andale Mono"/>
                <a:cs typeface="Andale Mono"/>
              </a:rPr>
              <a:t>-</a:t>
            </a:r>
            <a:r>
              <a:rPr lang="en-US" sz="2800" dirty="0" smtClean="0">
                <a:latin typeface="Andale Mono"/>
                <a:cs typeface="Andale Mono"/>
              </a:rPr>
              <a:t>acc</a:t>
            </a:r>
          </a:p>
          <a:p>
            <a:pPr>
              <a:buNone/>
            </a:pPr>
            <a:endParaRPr lang="en-US" sz="2800" dirty="0" smtClean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2800" dirty="0" err="1" smtClean="0">
                <a:latin typeface="Andale Mono"/>
                <a:cs typeface="Andale Mono"/>
              </a:rPr>
              <a:t>GCGGAGagaccaacc</a:t>
            </a:r>
            <a:r>
              <a:rPr lang="en-US" sz="2800" dirty="0" smtClean="0">
                <a:latin typeface="Andale Mono"/>
                <a:cs typeface="Andale Mono"/>
              </a:rPr>
              <a:t>    </a:t>
            </a:r>
            <a:r>
              <a:rPr lang="en-US" sz="2800" dirty="0" err="1" smtClean="0">
                <a:latin typeface="Andale Mono"/>
                <a:cs typeface="Andale Mono"/>
              </a:rPr>
              <a:t>GCGGAGaga</a:t>
            </a:r>
            <a:r>
              <a:rPr lang="en-US" sz="2800" dirty="0" err="1" smtClean="0">
                <a:solidFill>
                  <a:srgbClr val="FF0000"/>
                </a:solidFill>
                <a:latin typeface="Andale Mono"/>
                <a:cs typeface="Andale Mono"/>
              </a:rPr>
              <a:t>-</a:t>
            </a:r>
            <a:r>
              <a:rPr lang="en-US" sz="2800" dirty="0" err="1" smtClean="0">
                <a:latin typeface="Andale Mono"/>
                <a:cs typeface="Andale Mono"/>
              </a:rPr>
              <a:t>cca</a:t>
            </a:r>
            <a:r>
              <a:rPr lang="en-US" sz="2800" dirty="0" err="1" smtClean="0">
                <a:solidFill>
                  <a:srgbClr val="FF0000"/>
                </a:solidFill>
                <a:latin typeface="Andale Mono"/>
                <a:cs typeface="Andale Mono"/>
              </a:rPr>
              <a:t>a</a:t>
            </a:r>
            <a:r>
              <a:rPr lang="en-US" sz="2800" dirty="0" err="1" smtClean="0">
                <a:latin typeface="Andale Mono"/>
                <a:cs typeface="Andale Mono"/>
              </a:rPr>
              <a:t>cc</a:t>
            </a:r>
            <a:endParaRPr lang="en-US" sz="2800" dirty="0" smtClean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2800" dirty="0" smtClean="0">
                <a:latin typeface="Andale Mono"/>
                <a:cs typeface="Andale Mono"/>
              </a:rPr>
              <a:t>||||||          =&gt; ||||||</a:t>
            </a:r>
          </a:p>
          <a:p>
            <a:pPr>
              <a:buNone/>
            </a:pPr>
            <a:r>
              <a:rPr lang="en-US" sz="2800" dirty="0" err="1" smtClean="0">
                <a:latin typeface="Andale Mono"/>
                <a:cs typeface="Andale Mono"/>
              </a:rPr>
              <a:t>GCGGAGggaaccacc</a:t>
            </a:r>
            <a:r>
              <a:rPr lang="en-US" sz="2800" dirty="0" smtClean="0">
                <a:latin typeface="Andale Mono"/>
                <a:cs typeface="Andale Mono"/>
              </a:rPr>
              <a:t>    </a:t>
            </a:r>
            <a:r>
              <a:rPr lang="en-US" sz="2800" dirty="0" err="1" smtClean="0">
                <a:latin typeface="Andale Mono"/>
                <a:cs typeface="Andale Mono"/>
              </a:rPr>
              <a:t>GCGGAGgga</a:t>
            </a:r>
            <a:r>
              <a:rPr lang="en-US" sz="2800" dirty="0" err="1" smtClean="0">
                <a:solidFill>
                  <a:srgbClr val="FF0000"/>
                </a:solidFill>
                <a:latin typeface="Andale Mono"/>
                <a:cs typeface="Andale Mono"/>
              </a:rPr>
              <a:t>a</a:t>
            </a:r>
            <a:r>
              <a:rPr lang="en-US" sz="2800" dirty="0" err="1" smtClean="0">
                <a:latin typeface="Andale Mono"/>
                <a:cs typeface="Andale Mono"/>
              </a:rPr>
              <a:t>cca</a:t>
            </a:r>
            <a:r>
              <a:rPr lang="en-US" sz="2800" dirty="0" smtClean="0">
                <a:solidFill>
                  <a:srgbClr val="FF0000"/>
                </a:solidFill>
                <a:latin typeface="Andale Mono"/>
                <a:cs typeface="Andale Mono"/>
              </a:rPr>
              <a:t>-</a:t>
            </a:r>
            <a:r>
              <a:rPr lang="en-US" sz="2800" dirty="0" smtClean="0">
                <a:latin typeface="Andale Mono"/>
                <a:cs typeface="Andale Mono"/>
              </a:rPr>
              <a:t>cc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short reads,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hard about mapping</a:t>
            </a:r>
          </a:p>
          <a:p>
            <a:endParaRPr lang="en-US" dirty="0" smtClean="0"/>
          </a:p>
          <a:p>
            <a:r>
              <a:rPr lang="en-US" dirty="0" smtClean="0"/>
              <a:t>Some mapping programs</a:t>
            </a:r>
          </a:p>
          <a:p>
            <a:endParaRPr lang="en-US" dirty="0" smtClean="0"/>
          </a:p>
          <a:p>
            <a:r>
              <a:rPr lang="en-US" dirty="0" smtClean="0"/>
              <a:t>Decisions to be made</a:t>
            </a:r>
          </a:p>
          <a:p>
            <a:endParaRPr lang="en-US" dirty="0" smtClean="0"/>
          </a:p>
          <a:p>
            <a:r>
              <a:rPr lang="en-US" dirty="0" smtClean="0"/>
              <a:t>Color space issues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Mapping,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Exhibit A: 20m+ reads from genome/</a:t>
            </a:r>
            <a:r>
              <a:rPr lang="en-US" dirty="0" err="1" smtClean="0"/>
              <a:t>transcriptome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Exhibit B: related genome/</a:t>
            </a:r>
            <a:r>
              <a:rPr lang="en-US" dirty="0" err="1" smtClean="0"/>
              <a:t>transcriptome</a:t>
            </a:r>
            <a:r>
              <a:rPr lang="en-US" dirty="0" smtClean="0"/>
              <a:t>, aka “the reference”</a:t>
            </a:r>
          </a:p>
          <a:p>
            <a:endParaRPr lang="en-US" dirty="0" smtClean="0"/>
          </a:p>
          <a:p>
            <a:r>
              <a:rPr lang="en-US" dirty="0" smtClean="0"/>
              <a:t>Goal: assign all reads to location(s) within reference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</a:t>
            </a:r>
            <a:r>
              <a:rPr lang="en-US" i="1" dirty="0" smtClean="0"/>
              <a:t>global</a:t>
            </a:r>
            <a:r>
              <a:rPr lang="en-US" dirty="0" smtClean="0"/>
              <a:t>, not </a:t>
            </a:r>
            <a:r>
              <a:rPr lang="en-US" i="1" dirty="0" smtClean="0"/>
              <a:t>local</a:t>
            </a:r>
            <a:r>
              <a:rPr lang="en-US" dirty="0" smtClean="0"/>
              <a:t>,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551"/>
            <a:ext cx="7620000" cy="4800600"/>
          </a:xfrm>
        </p:spPr>
        <p:txBody>
          <a:bodyPr/>
          <a:lstStyle/>
          <a:p>
            <a:r>
              <a:rPr lang="en-US" dirty="0" smtClean="0"/>
              <a:t>What’s the difference?  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 </a:t>
            </a:r>
            <a:r>
              <a:rPr lang="en-US" dirty="0" smtClean="0"/>
              <a:t>= query matches with a portion of reference</a:t>
            </a:r>
          </a:p>
          <a:p>
            <a:pPr lvl="1"/>
            <a:r>
              <a:rPr lang="en-US" dirty="0" smtClean="0"/>
              <a:t>Global = end to end alignment</a:t>
            </a:r>
          </a:p>
          <a:p>
            <a:pPr lvl="1"/>
            <a:endParaRPr lang="en-US" dirty="0"/>
          </a:p>
          <a:p>
            <a:r>
              <a:rPr lang="en-US" dirty="0" smtClean="0"/>
              <a:t>You </a:t>
            </a:r>
            <a:r>
              <a:rPr lang="en-US" dirty="0" smtClean="0"/>
              <a:t>do not want matches </a:t>
            </a:r>
            <a:r>
              <a:rPr lang="en-US" i="1" dirty="0" smtClean="0"/>
              <a:t>within</a:t>
            </a:r>
            <a:r>
              <a:rPr lang="en-US" dirty="0" smtClean="0"/>
              <a:t> the read, like BLAST </a:t>
            </a:r>
            <a:r>
              <a:rPr lang="en-US" dirty="0" smtClean="0"/>
              <a:t>(basic local alignment </a:t>
            </a:r>
            <a:r>
              <a:rPr lang="en-US" dirty="0" smtClean="0"/>
              <a:t>search tool) </a:t>
            </a:r>
            <a:r>
              <a:rPr lang="en-US" dirty="0" smtClean="0"/>
              <a:t>would </a:t>
            </a:r>
            <a:r>
              <a:rPr lang="en-US" dirty="0" smtClean="0"/>
              <a:t>produce.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not use BLAST</a:t>
            </a:r>
            <a:r>
              <a:rPr lang="en-US" dirty="0" smtClean="0"/>
              <a:t>! </a:t>
            </a:r>
            <a:r>
              <a:rPr lang="en-US" dirty="0" smtClean="0"/>
              <a:t>Why?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23728" y="4495142"/>
            <a:ext cx="5188634" cy="30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24758" y="4866890"/>
            <a:ext cx="2369735" cy="30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40566" y="4899459"/>
            <a:ext cx="1084192" cy="478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94493" y="4882380"/>
            <a:ext cx="1032758" cy="4491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096" y="274638"/>
            <a:ext cx="7498080" cy="1143000"/>
          </a:xfrm>
        </p:spPr>
        <p:txBody>
          <a:bodyPr/>
          <a:lstStyle/>
          <a:p>
            <a:r>
              <a:rPr lang="en-US" dirty="0" smtClean="0"/>
              <a:t>Mapping is “pleasantly parallel”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56" y="1798742"/>
            <a:ext cx="7498080" cy="4800600"/>
          </a:xfrm>
        </p:spPr>
        <p:txBody>
          <a:bodyPr/>
          <a:lstStyle/>
          <a:p>
            <a:r>
              <a:rPr lang="en-US" dirty="0" smtClean="0"/>
              <a:t>Goal is to assign each individual read to </a:t>
            </a:r>
            <a:r>
              <a:rPr lang="en-US" dirty="0" err="1" smtClean="0"/>
              <a:t>location(s</a:t>
            </a:r>
            <a:r>
              <a:rPr lang="en-US" dirty="0" smtClean="0"/>
              <a:t>) within the genome.</a:t>
            </a:r>
          </a:p>
          <a:p>
            <a:endParaRPr lang="en-US" dirty="0" smtClean="0"/>
          </a:p>
          <a:p>
            <a:r>
              <a:rPr lang="en-US" dirty="0" smtClean="0"/>
              <a:t>So, you can map each read </a:t>
            </a:r>
            <a:r>
              <a:rPr lang="en-US" i="1" dirty="0" smtClean="0"/>
              <a:t>separately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9" y="1041129"/>
            <a:ext cx="7659687" cy="116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mapping challenging?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Volume of data</a:t>
            </a:r>
          </a:p>
          <a:p>
            <a:r>
              <a:rPr lang="en-US" sz="2400" dirty="0" smtClean="0"/>
              <a:t>Garbage reads</a:t>
            </a:r>
          </a:p>
          <a:p>
            <a:r>
              <a:rPr lang="en-US" sz="2400" dirty="0" smtClean="0"/>
              <a:t>Errors in reads, and quality scores</a:t>
            </a:r>
          </a:p>
          <a:p>
            <a:r>
              <a:rPr lang="en-US" sz="2400" dirty="0" smtClean="0"/>
              <a:t>Repeat elements and </a:t>
            </a:r>
            <a:r>
              <a:rPr lang="en-US" sz="2400" dirty="0" err="1" smtClean="0"/>
              <a:t>multicopy</a:t>
            </a:r>
            <a:r>
              <a:rPr lang="en-US" sz="2400" dirty="0" smtClean="0"/>
              <a:t> sequence</a:t>
            </a:r>
          </a:p>
          <a:p>
            <a:r>
              <a:rPr lang="en-US" sz="2400" dirty="0" err="1" smtClean="0"/>
              <a:t>SNPs/SNVs</a:t>
            </a:r>
            <a:endParaRPr lang="en-US" sz="2400" dirty="0" smtClean="0"/>
          </a:p>
          <a:p>
            <a:r>
              <a:rPr lang="en-US" sz="2400" dirty="0" err="1" smtClean="0"/>
              <a:t>Indels</a:t>
            </a:r>
            <a:endParaRPr lang="en-US" sz="2400" dirty="0" smtClean="0"/>
          </a:p>
          <a:p>
            <a:r>
              <a:rPr lang="en-US" sz="2400" dirty="0" smtClean="0"/>
              <a:t>Splicing (</a:t>
            </a:r>
            <a:r>
              <a:rPr lang="en-US" sz="2400" dirty="0" err="1" smtClean="0"/>
              <a:t>transcriptome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56" y="3852863"/>
            <a:ext cx="3810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Size of reference genome is not a problem: you can load essentially any genome into memory (~3 gb).</a:t>
            </a:r>
          </a:p>
          <a:p>
            <a:endParaRPr lang="en-US" sz="2800" dirty="0" smtClean="0"/>
          </a:p>
          <a:p>
            <a:r>
              <a:rPr lang="en-US" sz="2800" dirty="0" smtClean="0"/>
              <a:t>However, doing </a:t>
            </a:r>
            <a:r>
              <a:rPr lang="en-US" sz="2800" i="1" dirty="0" smtClean="0"/>
              <a:t>any </a:t>
            </a:r>
            <a:r>
              <a:rPr lang="en-US" sz="2800" dirty="0" smtClean="0"/>
              <a:t>complicated process 20m times is generally going to require optimization!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957" y="1603138"/>
            <a:ext cx="385667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Overlapping </a:t>
            </a:r>
            <a:r>
              <a:rPr lang="en-US" dirty="0" err="1" smtClean="0"/>
              <a:t>polonies</a:t>
            </a:r>
            <a:r>
              <a:rPr lang="en-US" dirty="0" smtClean="0"/>
              <a:t> result in mixed signals.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reads will not map to anything!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Used to be ~40% of data.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Increasingly, filtered out by sequencing software.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688" y="429976"/>
            <a:ext cx="2945140" cy="597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4688" y="6403738"/>
            <a:ext cx="364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Shendure</a:t>
            </a:r>
            <a:r>
              <a:rPr lang="en-US" dirty="0" smtClean="0"/>
              <a:t> and </a:t>
            </a:r>
            <a:r>
              <a:rPr lang="en-US" dirty="0" err="1" smtClean="0"/>
              <a:t>Ji</a:t>
            </a:r>
            <a:r>
              <a:rPr lang="en-US" dirty="0" smtClean="0"/>
              <a:t>, Nat Biotech, 2008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reads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553" t="7873" r="4059" b="7369"/>
          <a:stretch>
            <a:fillRect/>
          </a:stretch>
        </p:blipFill>
        <p:spPr>
          <a:xfrm>
            <a:off x="1044378" y="2082607"/>
            <a:ext cx="5668776" cy="4107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7682" y="1448218"/>
            <a:ext cx="5591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When mapping, a mismatch is not necessarily “real”.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44378" y="6190214"/>
            <a:ext cx="696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Rule of thumb: anything that varies by position within read is NOT REAL!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Morning</a:t>
            </a:r>
          </a:p>
          <a:p>
            <a:r>
              <a:rPr lang="en-US" dirty="0" smtClean="0"/>
              <a:t>Mapping and assembly basics lecture</a:t>
            </a:r>
          </a:p>
          <a:p>
            <a:r>
              <a:rPr lang="en-US" dirty="0" smtClean="0"/>
              <a:t>Tutorial – BASH for genomics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Afternoon:</a:t>
            </a:r>
          </a:p>
          <a:p>
            <a:r>
              <a:rPr lang="en-US" dirty="0" smtClean="0"/>
              <a:t>Tutorial – Variant Calling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FUN IN THE SUN!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Evening:</a:t>
            </a:r>
          </a:p>
          <a:p>
            <a:r>
              <a:rPr lang="en-US" dirty="0" smtClean="0"/>
              <a:t>Lecture – Teach me scripting</a:t>
            </a:r>
          </a:p>
          <a:p>
            <a:r>
              <a:rPr lang="en-US" dirty="0" smtClean="0"/>
              <a:t>Student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043355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in reads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Quality scores are based on Sanger sequencing-style quality scores: per base.</a:t>
            </a:r>
          </a:p>
          <a:p>
            <a:endParaRPr lang="en-US" sz="2800" dirty="0" smtClean="0"/>
          </a:p>
          <a:p>
            <a:r>
              <a:rPr lang="en-US" sz="2800" dirty="0" smtClean="0"/>
              <a:t>But 454 &amp; Ion/Proton data are subject to different biases than Illumina, and the biases are not necessarily base-by-base (think: </a:t>
            </a:r>
            <a:r>
              <a:rPr lang="en-US" sz="2800" dirty="0" err="1" smtClean="0"/>
              <a:t>homopolymer</a:t>
            </a:r>
            <a:r>
              <a:rPr lang="en-US" sz="2800" dirty="0" smtClean="0"/>
              <a:t> runs)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Repeat/multi-copy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Multi-copy sequence makes it impossible to map all reads uniquely.</a:t>
            </a:r>
          </a:p>
          <a:p>
            <a:endParaRPr lang="en-US" dirty="0" smtClean="0"/>
          </a:p>
          <a:p>
            <a:r>
              <a:rPr lang="en-US" dirty="0" smtClean="0"/>
              <a:t>Repeats are particularly bad, because there are (a) lots of them and (</a:t>
            </a:r>
            <a:r>
              <a:rPr lang="en-US" dirty="0" err="1" smtClean="0"/>
              <a:t>b</a:t>
            </a:r>
            <a:r>
              <a:rPr lang="en-US" dirty="0" smtClean="0"/>
              <a:t>) they vary in sequence.  They therefore may “attract” reads depending on what optimizations/heuristics you use.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SNP/</a:t>
            </a:r>
            <a:r>
              <a:rPr lang="en-US" dirty="0" err="1" smtClean="0"/>
              <a:t>SNVs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Genuine mismatches between reference and sequence </a:t>
            </a:r>
            <a:r>
              <a:rPr lang="en-US" i="1" dirty="0" smtClean="0"/>
              <a:t>do</a:t>
            </a:r>
            <a:r>
              <a:rPr lang="en-US" dirty="0" smtClean="0"/>
              <a:t> exist, of course.</a:t>
            </a:r>
          </a:p>
          <a:p>
            <a:pPr lvl="1"/>
            <a:r>
              <a:rPr lang="en-US" dirty="0" smtClean="0"/>
              <a:t>Polymorphism</a:t>
            </a:r>
          </a:p>
          <a:p>
            <a:pPr lvl="1"/>
            <a:r>
              <a:rPr lang="en-US" dirty="0" err="1" smtClean="0"/>
              <a:t>Diploidy</a:t>
            </a:r>
            <a:endParaRPr lang="en-US" dirty="0" smtClean="0"/>
          </a:p>
          <a:p>
            <a:pPr lvl="1"/>
            <a:r>
              <a:rPr lang="en-US" dirty="0" smtClean="0"/>
              <a:t>Population studies</a:t>
            </a:r>
          </a:p>
          <a:p>
            <a:endParaRPr lang="en-US" dirty="0" smtClean="0"/>
          </a:p>
          <a:p>
            <a:r>
              <a:rPr lang="en-US" dirty="0" smtClean="0"/>
              <a:t>You want to map these reads!</a:t>
            </a:r>
          </a:p>
          <a:p>
            <a:endParaRPr lang="en-US" dirty="0" smtClean="0"/>
          </a:p>
          <a:p>
            <a:r>
              <a:rPr lang="en-US" dirty="0" smtClean="0"/>
              <a:t>Fast heuristic approaches exist, based on fuzzy matching.</a:t>
            </a:r>
          </a:p>
          <a:p>
            <a:endParaRPr lang="en-US" dirty="0" smtClean="0"/>
          </a:p>
          <a:p>
            <a:r>
              <a:rPr lang="en-US" dirty="0" smtClean="0"/>
              <a:t>However, they are still biased towards mapping exact matches.</a:t>
            </a:r>
          </a:p>
          <a:p>
            <a:pPr lvl="1"/>
            <a:r>
              <a:rPr lang="en-US" dirty="0" smtClean="0"/>
              <a:t>This can be a problem for </a:t>
            </a:r>
            <a:r>
              <a:rPr lang="en-US" dirty="0" err="1" smtClean="0"/>
              <a:t>allelotyping</a:t>
            </a:r>
            <a:r>
              <a:rPr lang="en-US" dirty="0" smtClean="0"/>
              <a:t> and population studies.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they are the devil:</a:t>
            </a:r>
          </a:p>
          <a:p>
            <a:endParaRPr lang="en-US" sz="2800" dirty="0" smtClean="0"/>
          </a:p>
          <a:p>
            <a:r>
              <a:rPr lang="en-US" sz="2800" dirty="0" smtClean="0"/>
              <a:t>Complicate mapping heuristics</a:t>
            </a:r>
          </a:p>
          <a:p>
            <a:endParaRPr lang="en-US" sz="2800" dirty="0" smtClean="0"/>
          </a:p>
          <a:p>
            <a:r>
              <a:rPr lang="en-US" sz="2800" dirty="0" smtClean="0"/>
              <a:t>Complicate </a:t>
            </a:r>
            <a:r>
              <a:rPr lang="en-US" sz="2800" i="1" dirty="0" smtClean="0"/>
              <a:t>statistics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Indels</a:t>
            </a:r>
            <a:r>
              <a:rPr lang="en-US" dirty="0" smtClean="0"/>
              <a:t>: ambiguity &amp; decisions…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TGACGATATGGCGAT</a:t>
            </a:r>
            <a:r>
              <a:rPr lang="en-US" dirty="0" smtClean="0">
                <a:solidFill>
                  <a:srgbClr val="FF0000"/>
                </a:solidFill>
                <a:latin typeface="Andale Mono"/>
                <a:cs typeface="Andale Mono"/>
              </a:rPr>
              <a:t>GGAC</a:t>
            </a:r>
            <a:r>
              <a:rPr lang="en-US" dirty="0" smtClean="0">
                <a:latin typeface="Andale Mono"/>
                <a:cs typeface="Andale Mono"/>
              </a:rPr>
              <a:t>TGGACG</a:t>
            </a: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|</a:t>
            </a:r>
            <a:r>
              <a:rPr lang="en-US" dirty="0" err="1" smtClean="0">
                <a:latin typeface="Andale Mono"/>
                <a:cs typeface="Andale Mono"/>
              </a:rPr>
              <a:t>x|||||||||||x|</a:t>
            </a:r>
            <a:r>
              <a:rPr lang="en-US" dirty="0" err="1" smtClean="0">
                <a:solidFill>
                  <a:srgbClr val="FF0000"/>
                </a:solidFill>
                <a:latin typeface="Andale Mono"/>
                <a:cs typeface="Andale Mono"/>
              </a:rPr>
              <a:t>|x|x</a:t>
            </a:r>
            <a:r>
              <a:rPr lang="en-US" dirty="0" smtClean="0">
                <a:latin typeface="Andale Mono"/>
                <a:cs typeface="Andale Mono"/>
              </a:rPr>
              <a:t>||||||</a:t>
            </a:r>
          </a:p>
          <a:p>
            <a:pPr>
              <a:buNone/>
            </a:pPr>
            <a:r>
              <a:rPr lang="en-US" dirty="0" err="1" smtClean="0">
                <a:latin typeface="Andale Mono"/>
                <a:cs typeface="Andale Mono"/>
              </a:rPr>
              <a:t>TcACGATATGGCGgT</a:t>
            </a:r>
            <a:r>
              <a:rPr lang="en-US" dirty="0" err="1" smtClean="0">
                <a:solidFill>
                  <a:srgbClr val="FF0000"/>
                </a:solidFill>
                <a:latin typeface="Andale Mono"/>
                <a:cs typeface="Andale Mono"/>
              </a:rPr>
              <a:t>GaA</a:t>
            </a:r>
            <a:r>
              <a:rPr lang="en-US" dirty="0" smtClean="0">
                <a:solidFill>
                  <a:srgbClr val="FF0000"/>
                </a:solidFill>
                <a:latin typeface="Andale Mono"/>
                <a:cs typeface="Andale Mono"/>
              </a:rPr>
              <a:t>-</a:t>
            </a:r>
            <a:r>
              <a:rPr lang="en-US" dirty="0" smtClean="0">
                <a:latin typeface="Andale Mono"/>
                <a:cs typeface="Andale Mono"/>
              </a:rPr>
              <a:t>TGGACG</a:t>
            </a:r>
          </a:p>
          <a:p>
            <a:pPr>
              <a:buNone/>
            </a:pPr>
            <a:endParaRPr lang="en-US" dirty="0" smtClean="0">
              <a:latin typeface="Andale Mono"/>
              <a:cs typeface="Andale Mono"/>
            </a:endParaRP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TGACGATATGGCGAT</a:t>
            </a:r>
            <a:r>
              <a:rPr lang="en-US" dirty="0" smtClean="0">
                <a:solidFill>
                  <a:srgbClr val="FF0000"/>
                </a:solidFill>
                <a:latin typeface="Andale Mono"/>
                <a:cs typeface="Andale Mono"/>
              </a:rPr>
              <a:t>GGAC</a:t>
            </a:r>
            <a:r>
              <a:rPr lang="en-US" dirty="0" smtClean="0">
                <a:latin typeface="Andale Mono"/>
                <a:cs typeface="Andale Mono"/>
              </a:rPr>
              <a:t>TGGACG</a:t>
            </a: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|</a:t>
            </a:r>
            <a:r>
              <a:rPr lang="en-US" dirty="0" err="1" smtClean="0">
                <a:latin typeface="Andale Mono"/>
                <a:cs typeface="Andale Mono"/>
              </a:rPr>
              <a:t>x|||||||||||x|</a:t>
            </a:r>
            <a:r>
              <a:rPr lang="en-US" dirty="0" err="1" smtClean="0">
                <a:solidFill>
                  <a:srgbClr val="FF0000"/>
                </a:solidFill>
                <a:latin typeface="Andale Mono"/>
                <a:cs typeface="Andale Mono"/>
              </a:rPr>
              <a:t>x||x</a:t>
            </a:r>
            <a:r>
              <a:rPr lang="en-US" dirty="0" smtClean="0">
                <a:latin typeface="Andale Mono"/>
                <a:cs typeface="Andale Mono"/>
              </a:rPr>
              <a:t>||||||</a:t>
            </a:r>
          </a:p>
          <a:p>
            <a:pPr>
              <a:buNone/>
            </a:pPr>
            <a:r>
              <a:rPr lang="en-US" dirty="0" err="1" smtClean="0">
                <a:latin typeface="Andale Mono"/>
                <a:cs typeface="Andale Mono"/>
              </a:rPr>
              <a:t>TcACGATATGGCGgT</a:t>
            </a:r>
            <a:r>
              <a:rPr lang="en-US" dirty="0" err="1" smtClean="0">
                <a:solidFill>
                  <a:srgbClr val="FF0000"/>
                </a:solidFill>
                <a:latin typeface="Andale Mono"/>
                <a:cs typeface="Andale Mono"/>
              </a:rPr>
              <a:t>-GAa</a:t>
            </a:r>
            <a:r>
              <a:rPr lang="en-US" dirty="0" err="1" smtClean="0">
                <a:latin typeface="Andale Mono"/>
                <a:cs typeface="Andale Mono"/>
              </a:rPr>
              <a:t>TGGACG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you are mapping </a:t>
            </a:r>
            <a:r>
              <a:rPr lang="en-US" sz="2400" dirty="0" err="1" smtClean="0"/>
              <a:t>transcriptome</a:t>
            </a:r>
            <a:r>
              <a:rPr lang="en-US" sz="2400" dirty="0" smtClean="0"/>
              <a:t> reads to the genome, your reference sequence is different from your source sequence!</a:t>
            </a:r>
          </a:p>
          <a:p>
            <a:r>
              <a:rPr lang="en-US" sz="2400" dirty="0" smtClean="0"/>
              <a:t>This is a problem if you don’t have a really good annotation</a:t>
            </a:r>
            <a:r>
              <a:rPr lang="en-US" sz="2400" dirty="0" smtClean="0"/>
              <a:t>!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specific mapping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Bowtie</a:t>
            </a:r>
          </a:p>
          <a:p>
            <a:pPr lvl="1"/>
            <a:r>
              <a:rPr lang="en-US" dirty="0" smtClean="0"/>
              <a:t>Bowtie v1: Can’t map across </a:t>
            </a:r>
            <a:r>
              <a:rPr lang="en-US" dirty="0" err="1" smtClean="0"/>
              <a:t>indels</a:t>
            </a:r>
            <a:r>
              <a:rPr lang="en-US" dirty="0" smtClean="0"/>
              <a:t>; great for exact matching</a:t>
            </a:r>
          </a:p>
          <a:p>
            <a:pPr lvl="1"/>
            <a:r>
              <a:rPr lang="en-US" dirty="0" smtClean="0"/>
              <a:t>Bowtie v2: Much slower but is more flexible</a:t>
            </a:r>
          </a:p>
          <a:p>
            <a:r>
              <a:rPr lang="en-US" dirty="0" smtClean="0"/>
              <a:t>BWA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Both open source.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BWA is widely used now, so we’ll use that for examples.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(There are many more, too.)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3" y="941796"/>
            <a:ext cx="7659687" cy="1168400"/>
          </a:xfrm>
        </p:spPr>
        <p:txBody>
          <a:bodyPr/>
          <a:lstStyle/>
          <a:p>
            <a:r>
              <a:rPr lang="en-US" dirty="0" smtClean="0"/>
              <a:t>Tools for mapping reads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061" y="211019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10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Indel</a:t>
            </a:r>
            <a:r>
              <a:rPr lang="en-US" dirty="0" smtClean="0"/>
              <a:t> capable</a:t>
            </a:r>
          </a:p>
          <a:p>
            <a:r>
              <a:rPr lang="en-US" dirty="0" smtClean="0"/>
              <a:t>Memory efficient</a:t>
            </a:r>
          </a:p>
          <a:p>
            <a:r>
              <a:rPr lang="en-US" dirty="0" smtClean="0"/>
              <a:t>Good documentation</a:t>
            </a:r>
            <a:endParaRPr lang="en-US" dirty="0"/>
          </a:p>
          <a:p>
            <a:r>
              <a:rPr lang="en-US" dirty="0" smtClean="0"/>
              <a:t>Maintained</a:t>
            </a:r>
          </a:p>
        </p:txBody>
      </p:sp>
    </p:spTree>
    <p:extLst>
      <p:ext uri="{BB962C8B-B14F-4D97-AF65-F5344CB8AC3E}">
        <p14:creationId xmlns:p14="http://schemas.microsoft.com/office/powerpoint/2010/main" val="87074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Bowtie1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 err="1" smtClean="0"/>
              <a:t>indel</a:t>
            </a:r>
            <a:r>
              <a:rPr lang="en-US" dirty="0" smtClean="0"/>
              <a:t>-capable.  Fixed with Bowtie2 (Adina approved)</a:t>
            </a:r>
          </a:p>
          <a:p>
            <a:endParaRPr lang="en-US" dirty="0" smtClean="0"/>
          </a:p>
          <a:p>
            <a:r>
              <a:rPr lang="en-US" dirty="0" smtClean="0"/>
              <a:t>Designed for:</a:t>
            </a:r>
          </a:p>
          <a:p>
            <a:pPr lvl="1"/>
            <a:r>
              <a:rPr lang="en-US" dirty="0" smtClean="0"/>
              <a:t>Many reads have one good, valid alignment</a:t>
            </a:r>
          </a:p>
          <a:p>
            <a:pPr lvl="1"/>
            <a:r>
              <a:rPr lang="en-US" dirty="0" smtClean="0"/>
              <a:t>Many reads are high quality</a:t>
            </a:r>
          </a:p>
          <a:p>
            <a:pPr lvl="1"/>
            <a:r>
              <a:rPr lang="en-US" dirty="0" smtClean="0"/>
              <a:t>Small number of alignments/read</a:t>
            </a:r>
          </a:p>
          <a:p>
            <a:pPr lvl="1" algn="r">
              <a:buNone/>
            </a:pPr>
            <a:r>
              <a:rPr lang="en-US" dirty="0" smtClean="0"/>
              <a:t>a.k.a. “sweet spot” :)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and 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58" y="1928878"/>
            <a:ext cx="6296740" cy="423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02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Uses similar strategy to Bowtie, but does gapped alignment.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Newest, hottest tool.</a:t>
            </a:r>
          </a:p>
          <a:p>
            <a:endParaRPr lang="en-US" dirty="0"/>
          </a:p>
          <a:p>
            <a:r>
              <a:rPr lang="en-US" dirty="0" smtClean="0"/>
              <a:t>Written by the Mapping God, </a:t>
            </a:r>
            <a:r>
              <a:rPr lang="en-US" dirty="0" err="1" smtClean="0"/>
              <a:t>Heng</a:t>
            </a:r>
            <a:r>
              <a:rPr lang="en-US" dirty="0" smtClean="0"/>
              <a:t> Li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Istvan</a:t>
            </a:r>
            <a:r>
              <a:rPr lang="en-US" dirty="0" smtClean="0"/>
              <a:t> Albert’s scientific crush)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to be made by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mismatches to allow?</a:t>
            </a:r>
          </a:p>
          <a:p>
            <a:pPr lvl="1"/>
            <a:r>
              <a:rPr lang="en-US" dirty="0" smtClean="0"/>
              <a:t>Vary depending on biology &amp; completeness of reference genome</a:t>
            </a:r>
          </a:p>
          <a:p>
            <a:endParaRPr lang="en-US" dirty="0" smtClean="0"/>
          </a:p>
          <a:p>
            <a:r>
              <a:rPr lang="en-US" dirty="0" smtClean="0"/>
              <a:t>Report how many matches?</a:t>
            </a:r>
          </a:p>
          <a:p>
            <a:pPr lvl="1"/>
            <a:r>
              <a:rPr lang="en-US" dirty="0" smtClean="0"/>
              <a:t>Are you interested in multiple matches?</a:t>
            </a:r>
          </a:p>
          <a:p>
            <a:endParaRPr lang="en-US" dirty="0" smtClean="0"/>
          </a:p>
          <a:p>
            <a:r>
              <a:rPr lang="en-US" dirty="0" smtClean="0"/>
              <a:t>Require best match, or first/any that fit criteria?</a:t>
            </a:r>
          </a:p>
          <a:p>
            <a:pPr lvl="1"/>
            <a:r>
              <a:rPr lang="en-US" dirty="0" smtClean="0"/>
              <a:t>It can be much faster to find </a:t>
            </a:r>
            <a:r>
              <a:rPr lang="en-US" i="1" dirty="0" smtClean="0"/>
              <a:t>first </a:t>
            </a:r>
            <a:r>
              <a:rPr lang="en-US" dirty="0" smtClean="0"/>
              <a:t>match that fits your criteria.</a:t>
            </a:r>
          </a:p>
          <a:p>
            <a:pPr lvl="1"/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All of these decisions affect your results and how you treat your data.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best done on </a:t>
            </a:r>
            <a:r>
              <a:rPr lang="en-US" i="1" dirty="0" smtClean="0"/>
              <a:t>entire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tempted to optimize by doing mapping to one </a:t>
            </a:r>
            <a:r>
              <a:rPr lang="en-US" dirty="0" err="1" smtClean="0"/>
              <a:t>chr</a:t>
            </a:r>
            <a:r>
              <a:rPr lang="en-US" dirty="0" smtClean="0"/>
              <a:t>, etc. “just to see what happens”</a:t>
            </a:r>
          </a:p>
          <a:p>
            <a:endParaRPr lang="en-US" dirty="0" smtClean="0"/>
          </a:p>
          <a:p>
            <a:r>
              <a:rPr lang="en-US" dirty="0" smtClean="0"/>
              <a:t>Don’t.</a:t>
            </a:r>
          </a:p>
          <a:p>
            <a:endParaRPr lang="en-US" dirty="0" smtClean="0"/>
          </a:p>
          <a:p>
            <a:r>
              <a:rPr lang="en-US" dirty="0" smtClean="0"/>
              <a:t>Simple reason: if you allow mismatches, then many of your reads will match erroneously to what’s in the </a:t>
            </a:r>
            <a:r>
              <a:rPr lang="en-US" dirty="0" err="1" smtClean="0"/>
              <a:t>chr</a:t>
            </a:r>
            <a:r>
              <a:rPr lang="en-US" dirty="0" smtClean="0"/>
              <a:t> you chose.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Look</a:t>
            </a:r>
            <a:r>
              <a:rPr lang="en-US" dirty="0" smtClean="0"/>
              <a:t> at your mapping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Just like statistics, always look at your “raw data” </a:t>
            </a:r>
            <a:r>
              <a:rPr lang="en-US" dirty="0" smtClean="0">
                <a:sym typeface="Wingdings"/>
              </a:rPr>
              <a:t>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pPr>
              <a:buNone/>
            </a:pPr>
            <a:r>
              <a:rPr lang="en-US" dirty="0" smtClean="0">
                <a:sym typeface="Wingdings"/>
              </a:rPr>
              <a:t>We’ll do some of that today.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 to mapping:  indexing your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Building an index</a:t>
            </a:r>
          </a:p>
          <a:p>
            <a:pPr lvl="1"/>
            <a:r>
              <a:rPr lang="en-US" sz="2800" dirty="0" smtClean="0"/>
              <a:t>Prepares your “reference”</a:t>
            </a:r>
          </a:p>
          <a:p>
            <a:pPr lvl="1"/>
            <a:r>
              <a:rPr lang="en-US" sz="2800" dirty="0" smtClean="0"/>
              <a:t>(Not really a big deal for single microbial genomes)</a:t>
            </a:r>
          </a:p>
        </p:txBody>
      </p:sp>
    </p:spTree>
    <p:extLst>
      <p:ext uri="{BB962C8B-B14F-4D97-AF65-F5344CB8AC3E}">
        <p14:creationId xmlns:p14="http://schemas.microsoft.com/office/powerpoint/2010/main" val="158797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Indexing – e.g. BLAST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cs typeface="Andale Mono"/>
              </a:rPr>
              <a:t>BLASTN filters sequences for exact matches between “words” of length 11:</a:t>
            </a:r>
          </a:p>
          <a:p>
            <a:pPr>
              <a:buNone/>
            </a:pPr>
            <a:endParaRPr lang="en-US" dirty="0" smtClean="0">
              <a:latin typeface="Andale Mono"/>
              <a:cs typeface="Andale Mono"/>
            </a:endParaRP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GAGGGTATG</a:t>
            </a:r>
            <a:r>
              <a:rPr lang="en-US" dirty="0" smtClean="0">
                <a:solidFill>
                  <a:srgbClr val="FF0000"/>
                </a:solidFill>
                <a:latin typeface="Andale Mono"/>
                <a:cs typeface="Andale Mono"/>
              </a:rPr>
              <a:t>ACGATATGGCG</a:t>
            </a:r>
            <a:r>
              <a:rPr lang="en-US" dirty="0" smtClean="0">
                <a:latin typeface="Andale Mono"/>
                <a:cs typeface="Andale Mono"/>
              </a:rPr>
              <a:t>ATGGAC</a:t>
            </a: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||</a:t>
            </a:r>
            <a:r>
              <a:rPr lang="en-US" dirty="0" err="1" smtClean="0">
                <a:latin typeface="Andale Mono"/>
                <a:cs typeface="Andale Mono"/>
              </a:rPr>
              <a:t>x|||||x</a:t>
            </a:r>
            <a:r>
              <a:rPr lang="en-US" dirty="0" err="1" smtClean="0">
                <a:solidFill>
                  <a:srgbClr val="FF0000"/>
                </a:solidFill>
                <a:latin typeface="Andale Mono"/>
                <a:cs typeface="Andale Mono"/>
              </a:rPr>
              <a:t>|||||||||||</a:t>
            </a:r>
            <a:r>
              <a:rPr lang="en-US" dirty="0" err="1" smtClean="0">
                <a:latin typeface="Andale Mono"/>
                <a:cs typeface="Andale Mono"/>
              </a:rPr>
              <a:t>x|x||x</a:t>
            </a:r>
            <a:endParaRPr lang="en-US" dirty="0" smtClean="0">
              <a:latin typeface="Andale Mono"/>
              <a:cs typeface="Andale Mono"/>
            </a:endParaRPr>
          </a:p>
          <a:p>
            <a:pPr>
              <a:buNone/>
            </a:pPr>
            <a:r>
              <a:rPr lang="en-US" dirty="0" err="1" smtClean="0">
                <a:latin typeface="Andale Mono"/>
                <a:cs typeface="Andale Mono"/>
              </a:rPr>
              <a:t>GAcGGTATc</a:t>
            </a:r>
            <a:r>
              <a:rPr lang="en-US" dirty="0" err="1" smtClean="0">
                <a:solidFill>
                  <a:srgbClr val="FF0000"/>
                </a:solidFill>
                <a:latin typeface="Andale Mono"/>
                <a:cs typeface="Andale Mono"/>
              </a:rPr>
              <a:t>ACGATATGGCG</a:t>
            </a:r>
            <a:r>
              <a:rPr lang="en-US" dirty="0" err="1" smtClean="0">
                <a:latin typeface="Andale Mono"/>
                <a:cs typeface="Andale Mono"/>
              </a:rPr>
              <a:t>gT</a:t>
            </a:r>
            <a:r>
              <a:rPr lang="en-US" dirty="0" smtClean="0">
                <a:latin typeface="Andale Mono"/>
                <a:cs typeface="Andale Mono"/>
              </a:rPr>
              <a:t>-Gag</a:t>
            </a:r>
          </a:p>
          <a:p>
            <a:pPr>
              <a:buNone/>
            </a:pPr>
            <a:endParaRPr lang="en-US" dirty="0">
              <a:latin typeface="Andale Mono"/>
              <a:cs typeface="Andale Mono"/>
            </a:endParaRPr>
          </a:p>
          <a:p>
            <a:pPr algn="ctr">
              <a:buNone/>
            </a:pPr>
            <a:r>
              <a:rPr lang="en-US" dirty="0" smtClean="0">
                <a:latin typeface="Calibri"/>
                <a:cs typeface="Calibri"/>
              </a:rPr>
              <a:t>What the ‘</a:t>
            </a:r>
            <a:r>
              <a:rPr lang="en-US" dirty="0" err="1" smtClean="0">
                <a:latin typeface="Calibri"/>
                <a:cs typeface="Calibri"/>
              </a:rPr>
              <a:t>formatdb</a:t>
            </a:r>
            <a:r>
              <a:rPr lang="en-US" dirty="0" smtClean="0">
                <a:latin typeface="Calibri"/>
                <a:cs typeface="Calibri"/>
              </a:rPr>
              <a:t>’ command does (see Tuesday’s first tutorial) is </a:t>
            </a:r>
            <a:r>
              <a:rPr lang="en-US" i="1" dirty="0" smtClean="0">
                <a:latin typeface="Calibri"/>
                <a:cs typeface="Calibri"/>
              </a:rPr>
              <a:t>build an index </a:t>
            </a:r>
            <a:r>
              <a:rPr lang="en-US" dirty="0" smtClean="0">
                <a:latin typeface="Calibri"/>
                <a:cs typeface="Calibri"/>
              </a:rPr>
              <a:t>(“index”) sequences by their 11-base word content – a “reverse index” of sorts.</a:t>
            </a:r>
          </a:p>
          <a:p>
            <a:pPr algn="ctr">
              <a:buNone/>
            </a:pPr>
            <a:endParaRPr lang="en-US" dirty="0" smtClean="0">
              <a:latin typeface="Andale Mono"/>
              <a:cs typeface="Andale Mono"/>
            </a:endParaRPr>
          </a:p>
          <a:p>
            <a:pPr>
              <a:buNone/>
            </a:pPr>
            <a:endParaRPr lang="en-US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224377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Indexing – e.g. BLAST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Andale Mono"/>
              <a:cs typeface="Andale Mono"/>
            </a:endParaRPr>
          </a:p>
          <a:p>
            <a:pPr algn="ctr">
              <a:buNone/>
            </a:pPr>
            <a:r>
              <a:rPr lang="en-US" dirty="0" smtClean="0">
                <a:latin typeface="Calibri"/>
                <a:cs typeface="Calibri"/>
              </a:rPr>
              <a:t>What the ‘</a:t>
            </a:r>
            <a:r>
              <a:rPr lang="en-US" dirty="0" err="1" smtClean="0">
                <a:latin typeface="Calibri"/>
                <a:cs typeface="Calibri"/>
              </a:rPr>
              <a:t>formatdb</a:t>
            </a:r>
            <a:r>
              <a:rPr lang="en-US" dirty="0" smtClean="0">
                <a:latin typeface="Calibri"/>
                <a:cs typeface="Calibri"/>
              </a:rPr>
              <a:t>’ command does (see Tuesday’s BLAST tutorial) is </a:t>
            </a:r>
            <a:r>
              <a:rPr lang="en-US" i="1" dirty="0" smtClean="0">
                <a:latin typeface="Calibri"/>
                <a:cs typeface="Calibri"/>
              </a:rPr>
              <a:t>build an index </a:t>
            </a:r>
            <a:r>
              <a:rPr lang="en-US" dirty="0" smtClean="0">
                <a:latin typeface="Calibri"/>
                <a:cs typeface="Calibri"/>
              </a:rPr>
              <a:t>(“index”) sequences by their 11-base word content – a “reverse index” of sorts.</a:t>
            </a:r>
          </a:p>
          <a:p>
            <a:pPr algn="ctr">
              <a:buNone/>
            </a:pPr>
            <a:endParaRPr lang="en-US" dirty="0">
              <a:latin typeface="Calibri"/>
              <a:cs typeface="Calibri"/>
            </a:endParaRPr>
          </a:p>
          <a:p>
            <a:pPr algn="ctr">
              <a:buNone/>
            </a:pPr>
            <a:r>
              <a:rPr lang="en-US" dirty="0" smtClean="0">
                <a:latin typeface="Calibri"/>
                <a:cs typeface="Calibri"/>
              </a:rPr>
              <a:t>Since this index only needs to be built once for each reference, it can be slower to build – what matters to most people is </a:t>
            </a:r>
            <a:r>
              <a:rPr lang="en-US" i="1" dirty="0" smtClean="0">
                <a:latin typeface="Calibri"/>
                <a:cs typeface="Calibri"/>
              </a:rPr>
              <a:t>mapping speed.</a:t>
            </a:r>
            <a:endParaRPr lang="en-US" dirty="0" smtClean="0">
              <a:latin typeface="Calibri"/>
              <a:cs typeface="Calibri"/>
            </a:endParaRPr>
          </a:p>
          <a:p>
            <a:pPr algn="ctr">
              <a:buNone/>
            </a:pPr>
            <a:endParaRPr lang="en-US" dirty="0">
              <a:latin typeface="Calibri"/>
              <a:cs typeface="Calibri"/>
            </a:endParaRPr>
          </a:p>
          <a:p>
            <a:pPr algn="ctr">
              <a:buNone/>
            </a:pPr>
            <a:r>
              <a:rPr lang="en-US" dirty="0" smtClean="0">
                <a:latin typeface="Calibri"/>
                <a:cs typeface="Calibri"/>
              </a:rPr>
              <a:t>All short-read mappers have an indexing step.</a:t>
            </a:r>
          </a:p>
          <a:p>
            <a:pPr algn="ctr">
              <a:buNone/>
            </a:pPr>
            <a:endParaRPr lang="en-US" dirty="0" smtClean="0">
              <a:latin typeface="Andale Mono"/>
              <a:cs typeface="Andale Mono"/>
            </a:endParaRPr>
          </a:p>
          <a:p>
            <a:pPr>
              <a:buNone/>
            </a:pPr>
            <a:endParaRPr lang="en-US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392163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indexing &amp; mapping.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6210" r="1621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401600" y="6226555"/>
            <a:ext cx="582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Fig 5 of </a:t>
            </a:r>
            <a:r>
              <a:rPr lang="en-US" dirty="0" err="1" smtClean="0"/>
              <a:t>Ruffalo</a:t>
            </a:r>
            <a:r>
              <a:rPr lang="en-US" dirty="0" smtClean="0"/>
              <a:t> et al. PMID 21856737, Bioinformatics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1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Simulations =&gt; understanding mappers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6364" b="-36364"/>
          <a:stretch>
            <a:fillRect/>
          </a:stretch>
        </p:blipFill>
        <p:spPr>
          <a:xfrm>
            <a:off x="0" y="57725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941571" y="4438173"/>
            <a:ext cx="554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Mappers will ignore some fraction of reads due to errors.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1956" y="6112737"/>
            <a:ext cx="524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Pyrkosz</a:t>
            </a:r>
            <a:r>
              <a:rPr lang="en-US" dirty="0" smtClean="0"/>
              <a:t> et al., </a:t>
            </a:r>
            <a:r>
              <a:rPr lang="en-US" dirty="0" err="1" smtClean="0"/>
              <a:t>unpub</a:t>
            </a:r>
            <a:r>
              <a:rPr lang="en-US" dirty="0"/>
              <a:t>.; http://</a:t>
            </a:r>
            <a:r>
              <a:rPr lang="en-US" dirty="0" err="1"/>
              <a:t>arxiv.org</a:t>
            </a:r>
            <a:r>
              <a:rPr lang="en-US" dirty="0"/>
              <a:t>/abs/1303.2411</a:t>
            </a:r>
          </a:p>
        </p:txBody>
      </p:sp>
    </p:spTree>
    <p:extLst>
      <p:ext uri="{BB962C8B-B14F-4D97-AF65-F5344CB8AC3E}">
        <p14:creationId xmlns:p14="http://schemas.microsoft.com/office/powerpoint/2010/main" val="209693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choice of mapper matter?</a:t>
            </a:r>
            <a:br>
              <a:rPr lang="en-US" dirty="0" smtClean="0"/>
            </a:br>
            <a:r>
              <a:rPr lang="en-US" sz="3600" dirty="0" smtClean="0"/>
              <a:t>Not in our experience.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4363" b="-2436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788903" y="1417638"/>
            <a:ext cx="463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completeness/quality matters more!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2367" y="6297403"/>
            <a:ext cx="524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Pyrkosz</a:t>
            </a:r>
            <a:r>
              <a:rPr lang="en-US" dirty="0" smtClean="0"/>
              <a:t> et al., </a:t>
            </a:r>
            <a:r>
              <a:rPr lang="en-US" dirty="0" err="1" smtClean="0"/>
              <a:t>unpub</a:t>
            </a:r>
            <a:r>
              <a:rPr lang="en-US" dirty="0"/>
              <a:t>.; http://</a:t>
            </a:r>
            <a:r>
              <a:rPr lang="en-US" dirty="0" err="1"/>
              <a:t>arxiv.org</a:t>
            </a:r>
            <a:r>
              <a:rPr lang="en-US" dirty="0"/>
              <a:t>/abs/1303.2411</a:t>
            </a:r>
          </a:p>
        </p:txBody>
      </p:sp>
    </p:spTree>
    <p:extLst>
      <p:ext uri="{BB962C8B-B14F-4D97-AF65-F5344CB8AC3E}">
        <p14:creationId xmlns:p14="http://schemas.microsoft.com/office/powerpoint/2010/main" val="66876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mapping?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depends….What is your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Transcriptomes and bacterial genomes have very few repeats…</a:t>
            </a:r>
          </a:p>
          <a:p>
            <a:r>
              <a:rPr lang="en-US" dirty="0" smtClean="0"/>
              <a:t>…but for transcriptomes, you need to think about shared exons.</a:t>
            </a:r>
          </a:p>
          <a:p>
            <a:endParaRPr lang="en-US" dirty="0" smtClean="0"/>
          </a:p>
          <a:p>
            <a:r>
              <a:rPr lang="en-US" dirty="0" smtClean="0"/>
              <a:t>For genotyping/association studies/ASE, you may not care about </a:t>
            </a:r>
            <a:r>
              <a:rPr lang="en-US" dirty="0" err="1" smtClean="0"/>
              <a:t>indels</a:t>
            </a:r>
            <a:r>
              <a:rPr lang="en-US" dirty="0" smtClean="0"/>
              <a:t> too much.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351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II:</a:t>
            </a:r>
            <a:br>
              <a:rPr lang="en-US" dirty="0" smtClean="0"/>
            </a:br>
            <a:r>
              <a:rPr lang="en-US" dirty="0" smtClean="0"/>
              <a:t>De novo Assembly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0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</a:t>
            </a:r>
            <a:r>
              <a:rPr lang="en-US" dirty="0" err="1" smtClean="0"/>
              <a:t>vs</a:t>
            </a:r>
            <a:r>
              <a:rPr lang="en-US" dirty="0" smtClean="0"/>
              <a:t>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reference needed, for assembly!</a:t>
            </a:r>
          </a:p>
          <a:p>
            <a:pPr lvl="1"/>
            <a:r>
              <a:rPr lang="en-US" dirty="0" smtClean="0"/>
              <a:t>De novo genomes, </a:t>
            </a:r>
            <a:r>
              <a:rPr lang="en-US" dirty="0" err="1" smtClean="0"/>
              <a:t>transcriptomes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Scales poorly; need a much bigger computer.</a:t>
            </a:r>
          </a:p>
          <a:p>
            <a:pPr lvl="1"/>
            <a:r>
              <a:rPr lang="en-US" dirty="0" smtClean="0"/>
              <a:t>Biology gets in the way (repeats!)</a:t>
            </a:r>
          </a:p>
          <a:p>
            <a:pPr lvl="1"/>
            <a:r>
              <a:rPr lang="en-US" dirty="0" smtClean="0"/>
              <a:t>Need higher coverage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but:</a:t>
            </a:r>
          </a:p>
          <a:p>
            <a:pPr lvl="1"/>
            <a:r>
              <a:rPr lang="en-US" dirty="0" smtClean="0"/>
              <a:t>Often your reference isn’t that great, so assembly may actually be the best way to go.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It was the best of times, it was the </a:t>
            </a:r>
            <a:r>
              <a:rPr lang="en-US" sz="2400" dirty="0" err="1" smtClean="0"/>
              <a:t>wor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, it was the worst of times, it was the </a:t>
            </a:r>
          </a:p>
          <a:p>
            <a:pPr algn="ctr">
              <a:buNone/>
            </a:pPr>
            <a:r>
              <a:rPr lang="en-US" sz="2400" dirty="0" err="1" smtClean="0"/>
              <a:t>isdom</a:t>
            </a:r>
            <a:r>
              <a:rPr lang="en-US" sz="2400" dirty="0" smtClean="0"/>
              <a:t>, it was the age of foolishness</a:t>
            </a:r>
          </a:p>
          <a:p>
            <a:pPr algn="ctr">
              <a:buNone/>
            </a:pPr>
            <a:r>
              <a:rPr lang="en-US" sz="2400" dirty="0" err="1" smtClean="0"/>
              <a:t>mes</a:t>
            </a:r>
            <a:r>
              <a:rPr lang="en-US" sz="2400" dirty="0" smtClean="0"/>
              <a:t>, it was the age of wisdom, it was </a:t>
            </a:r>
            <a:r>
              <a:rPr lang="en-US" sz="2400" dirty="0" err="1" smtClean="0"/>
              <a:t>th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It was the best of times, it was the worst of times, it was the age of wisdom, it was the age of foolishness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…but for lots and lots of fragments!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3705" y="3515506"/>
            <a:ext cx="822960" cy="57389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16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1958" y="1982450"/>
            <a:ext cx="2811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cs typeface="Andale Mono"/>
              </a:rPr>
              <a:t>the quick brown fox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ndale Mono"/>
              </a:rPr>
              <a:t>jumped 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7684" y="2351782"/>
            <a:ext cx="2609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jumped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cs typeface="Andale Mono"/>
              </a:rPr>
              <a:t> over the lazy dog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64199" y="2721114"/>
            <a:ext cx="447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FF6600"/>
                </a:solidFill>
                <a:cs typeface="Andale Mono"/>
              </a:rPr>
              <a:t>the quick brown fox 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jumped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8000"/>
                </a:solidFill>
                <a:cs typeface="Andale Mono"/>
              </a:rPr>
              <a:t>over the lazy dog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5991" y="4742020"/>
            <a:ext cx="1892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,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cs typeface="Andale Mono"/>
              </a:rPr>
              <a:t>batman!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64199" y="4372688"/>
            <a:ext cx="314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cs typeface="Andale Mono"/>
              </a:rPr>
              <a:t>my chemical romance: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cs typeface="Andale Mono"/>
              </a:rPr>
              <a:t>na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4243" y="3634024"/>
            <a:ext cx="48528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Repeats do cause problems: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4243" y="906578"/>
            <a:ext cx="59614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Assemble based on word overlaps:</a:t>
            </a:r>
          </a:p>
        </p:txBody>
      </p:sp>
    </p:spTree>
    <p:extLst>
      <p:ext uri="{BB962C8B-B14F-4D97-AF65-F5344CB8AC3E}">
        <p14:creationId xmlns:p14="http://schemas.microsoft.com/office/powerpoint/2010/main" val="220817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Shotgun sequencing &amp;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Randomly fragment &amp; sequence from DNA;</a:t>
            </a:r>
          </a:p>
          <a:p>
            <a:pPr algn="ctr">
              <a:buNone/>
            </a:pPr>
            <a:r>
              <a:rPr lang="en-US" dirty="0" smtClean="0"/>
              <a:t>reassemble computationally.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0" y="2920985"/>
            <a:ext cx="7898892" cy="2906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6222" y="5827777"/>
            <a:ext cx="37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UMD assembly primer (</a:t>
            </a:r>
            <a:r>
              <a:rPr lang="en-US" dirty="0" err="1" smtClean="0"/>
              <a:t>cbcb.umd.edu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3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– no subdivision!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Assembly is inherently an </a:t>
            </a:r>
            <a:r>
              <a:rPr lang="en-US" i="1" dirty="0" smtClean="0"/>
              <a:t>all by all</a:t>
            </a:r>
            <a:r>
              <a:rPr lang="en-US" dirty="0" smtClean="0"/>
              <a:t> process.  There is no good way to subdivide the reads without potentially missing a key connection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17" y="3515885"/>
            <a:ext cx="82931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9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Short-read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Short-read assembly is problematic</a:t>
            </a:r>
          </a:p>
          <a:p>
            <a:r>
              <a:rPr lang="en-US" dirty="0" smtClean="0"/>
              <a:t>Relies on very deep coverage, ruthless read trimming, paired ends.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96" y="3341608"/>
            <a:ext cx="7898892" cy="2906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9538" y="6248400"/>
            <a:ext cx="37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UMD assembly primer (</a:t>
            </a:r>
            <a:r>
              <a:rPr lang="en-US" dirty="0" err="1" smtClean="0"/>
              <a:t>cbcb.umd.edu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8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read lengths are hard.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1" y="1417638"/>
            <a:ext cx="5585210" cy="4880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3604" y="6281784"/>
            <a:ext cx="362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Whiteford</a:t>
            </a:r>
            <a:r>
              <a:rPr lang="en-US" dirty="0" smtClean="0"/>
              <a:t> et al., </a:t>
            </a:r>
            <a:r>
              <a:rPr lang="en-US" dirty="0" err="1" smtClean="0"/>
              <a:t>Nuc</a:t>
            </a:r>
            <a:r>
              <a:rPr lang="en-US" dirty="0" smtClean="0"/>
              <a:t>. Acid Res,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5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Assembly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68235" y="47803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24" y="1524000"/>
            <a:ext cx="2008094" cy="1224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600" y="2314832"/>
            <a:ext cx="3023408" cy="2264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24" y="5149682"/>
            <a:ext cx="2354560" cy="15668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54152" y="5149682"/>
            <a:ext cx="3681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Variation</a:t>
            </a:r>
            <a:endParaRPr lang="en-US" i="1" dirty="0"/>
          </a:p>
          <a:p>
            <a:r>
              <a:rPr lang="en-US" i="1" dirty="0" smtClean="0"/>
              <a:t>Sampling</a:t>
            </a:r>
            <a:endParaRPr lang="en-US" i="1" dirty="0"/>
          </a:p>
          <a:p>
            <a:r>
              <a:rPr lang="en-US" i="1" dirty="0" smtClean="0"/>
              <a:t>Mistakes</a:t>
            </a:r>
          </a:p>
          <a:p>
            <a:r>
              <a:rPr lang="en-US" i="1" dirty="0" smtClean="0"/>
              <a:t>No reference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24" y="2926948"/>
            <a:ext cx="2290621" cy="209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genes and how many?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401" b="640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745888" y="63650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/>
              <a:t>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File:Mapping_Reads.png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949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main challenges for </a:t>
            </a:r>
            <a:r>
              <a:rPr lang="en-US" i="1" dirty="0" smtClean="0"/>
              <a:t>de novo </a:t>
            </a:r>
            <a:r>
              <a:rPr lang="en-US" dirty="0" smtClean="0"/>
              <a:t>sequencing.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Repeats.</a:t>
            </a:r>
          </a:p>
          <a:p>
            <a:r>
              <a:rPr lang="en-US" dirty="0" smtClean="0"/>
              <a:t>Low coverage.</a:t>
            </a:r>
          </a:p>
          <a:p>
            <a:r>
              <a:rPr lang="en-US" dirty="0" smtClean="0"/>
              <a:t>Errors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These introduce breaks in the</a:t>
            </a:r>
          </a:p>
          <a:p>
            <a:pPr algn="ctr">
              <a:buNone/>
            </a:pPr>
            <a:r>
              <a:rPr lang="en-US" dirty="0" smtClean="0"/>
              <a:t>construction of </a:t>
            </a:r>
            <a:r>
              <a:rPr lang="en-US" dirty="0" err="1" smtClean="0"/>
              <a:t>contigs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i="1" dirty="0" smtClean="0"/>
              <a:t>Variation </a:t>
            </a:r>
            <a:r>
              <a:rPr lang="en-US" dirty="0" smtClean="0"/>
              <a:t>in coverage – </a:t>
            </a:r>
            <a:r>
              <a:rPr lang="en-US" dirty="0" err="1" smtClean="0"/>
              <a:t>transcriptomes</a:t>
            </a:r>
            <a:r>
              <a:rPr lang="en-US" dirty="0" smtClean="0"/>
              <a:t> and </a:t>
            </a:r>
            <a:r>
              <a:rPr lang="en-US" dirty="0" err="1" smtClean="0"/>
              <a:t>metagenomes</a:t>
            </a:r>
            <a:r>
              <a:rPr lang="en-US" dirty="0" smtClean="0"/>
              <a:t>, as well as amplified genomic.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This challenges the assembler to distinguish between erroneous connections (e.g. repeats) and real connections.</a:t>
            </a:r>
          </a:p>
        </p:txBody>
      </p:sp>
    </p:spTree>
    <p:extLst>
      <p:ext uri="{BB962C8B-B14F-4D97-AF65-F5344CB8AC3E}">
        <p14:creationId xmlns:p14="http://schemas.microsoft.com/office/powerpoint/2010/main" val="303485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Overlaps don’t place sequences uniquely when there are repeats present.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5728" y="6248400"/>
            <a:ext cx="37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UMD assembly primer (</a:t>
            </a:r>
            <a:r>
              <a:rPr lang="en-US" dirty="0" err="1" smtClean="0"/>
              <a:t>cbcb.umd.edu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91334"/>
            <a:ext cx="7519050" cy="33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Easy calculation: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(# reads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avg</a:t>
            </a:r>
            <a:r>
              <a:rPr lang="en-US" dirty="0" smtClean="0"/>
              <a:t> read length) / genome size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40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“1x” doesn’t mean every DNA sequence is read once.</a:t>
            </a:r>
          </a:p>
          <a:p>
            <a:r>
              <a:rPr lang="en-US" dirty="0" smtClean="0"/>
              <a:t>It means that, if sampling were </a:t>
            </a:r>
            <a:r>
              <a:rPr lang="en-US" i="1" dirty="0" smtClean="0"/>
              <a:t>systematic,</a:t>
            </a:r>
            <a:r>
              <a:rPr lang="en-US" dirty="0" smtClean="0"/>
              <a:t> it would be.</a:t>
            </a:r>
          </a:p>
          <a:p>
            <a:r>
              <a:rPr lang="en-US" dirty="0" smtClean="0"/>
              <a:t>Sampling isn’t systematic, it’s random!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5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coverage varies widely from the average, for low </a:t>
            </a:r>
            <a:r>
              <a:rPr lang="en-US" dirty="0" err="1" smtClean="0"/>
              <a:t>avg</a:t>
            </a:r>
            <a:r>
              <a:rPr lang="en-US" dirty="0" smtClean="0"/>
              <a:t> coverage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5422"/>
            <a:ext cx="7232717" cy="49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8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assembly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Overlap/layout/consensus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Bruijn</a:t>
            </a:r>
            <a:r>
              <a:rPr lang="en-US" dirty="0" smtClean="0"/>
              <a:t> </a:t>
            </a:r>
            <a:r>
              <a:rPr lang="en-US" dirty="0" err="1" smtClean="0"/>
              <a:t>k-mer</a:t>
            </a:r>
            <a:r>
              <a:rPr lang="en-US" dirty="0" smtClean="0"/>
              <a:t> graphs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The former is used for long reads, </a:t>
            </a:r>
            <a:r>
              <a:rPr lang="en-US" dirty="0" err="1" smtClean="0"/>
              <a:t>esp</a:t>
            </a:r>
            <a:r>
              <a:rPr lang="en-US" dirty="0" smtClean="0"/>
              <a:t> all Sanger-based assemblies.  The latter is used because of memory efficiency.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6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Overlap/layout/consensus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Essentially,</a:t>
            </a:r>
          </a:p>
          <a:p>
            <a:pPr marL="596646" indent="-514350">
              <a:buAutoNum type="arabicPeriod"/>
            </a:pPr>
            <a:r>
              <a:rPr lang="en-US" dirty="0" smtClean="0"/>
              <a:t>Calculate all overlaps</a:t>
            </a:r>
          </a:p>
          <a:p>
            <a:pPr marL="596646" indent="-514350">
              <a:buAutoNum type="arabicPeriod"/>
            </a:pPr>
            <a:r>
              <a:rPr lang="en-US" dirty="0" smtClean="0"/>
              <a:t>Cluster based on overlap.</a:t>
            </a:r>
          </a:p>
          <a:p>
            <a:pPr marL="596646" indent="-514350">
              <a:buAutoNum type="arabicPeriod"/>
            </a:pPr>
            <a:r>
              <a:rPr lang="en-US" dirty="0" smtClean="0"/>
              <a:t>Do a multiple sequence alignment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3924102"/>
            <a:ext cx="6316026" cy="2324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0416" y="6399082"/>
            <a:ext cx="37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UMD assembly primer (</a:t>
            </a:r>
            <a:r>
              <a:rPr lang="en-US" dirty="0" err="1" smtClean="0"/>
              <a:t>cbcb.umd.edu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7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B</a:t>
            </a:r>
            <a:r>
              <a:rPr lang="en-US" dirty="0" smtClean="0"/>
              <a:t>reak reads (of any length) down into multiple overlapping words of fixed length </a:t>
            </a:r>
            <a:r>
              <a:rPr lang="en-US" i="1" dirty="0" smtClean="0"/>
              <a:t>k.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ATGGACCAGATGACAC (</a:t>
            </a:r>
            <a:r>
              <a:rPr lang="en-US" dirty="0" err="1" smtClean="0">
                <a:latin typeface="Andale Mono"/>
                <a:cs typeface="Andale Mono"/>
              </a:rPr>
              <a:t>k</a:t>
            </a:r>
            <a:r>
              <a:rPr lang="en-US" dirty="0" smtClean="0">
                <a:latin typeface="Andale Mono"/>
                <a:cs typeface="Andale Mono"/>
              </a:rPr>
              <a:t>=12) =&gt;</a:t>
            </a:r>
          </a:p>
          <a:p>
            <a:pPr>
              <a:buNone/>
            </a:pPr>
            <a:endParaRPr lang="en-US" dirty="0" smtClean="0">
              <a:latin typeface="Andale Mono"/>
              <a:cs typeface="Andale Mono"/>
            </a:endParaRP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ATGGACCAGATG</a:t>
            </a: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 TGGACCAGATGA</a:t>
            </a: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  GGACCAGATGAC</a:t>
            </a: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   GACCAGATGACA</a:t>
            </a: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    ACCAGATGACAC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4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mers</a:t>
            </a:r>
            <a:r>
              <a:rPr lang="en-US" dirty="0" smtClean="0"/>
              <a:t> – what </a:t>
            </a:r>
            <a:r>
              <a:rPr lang="en-US" dirty="0" err="1" smtClean="0"/>
              <a:t>k</a:t>
            </a:r>
            <a:r>
              <a:rPr lang="en-US" dirty="0" smtClean="0"/>
              <a:t> to use?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03" y="1818010"/>
            <a:ext cx="7061200" cy="422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9347" y="6174437"/>
            <a:ext cx="31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Butler et al., Genome Res,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1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mers</a:t>
            </a:r>
            <a:r>
              <a:rPr lang="en-US" dirty="0" smtClean="0"/>
              <a:t> – what </a:t>
            </a:r>
            <a:r>
              <a:rPr lang="en-US" dirty="0" err="1" smtClean="0"/>
              <a:t>k</a:t>
            </a:r>
            <a:r>
              <a:rPr lang="en-US" dirty="0" smtClean="0"/>
              <a:t> to use?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0976"/>
            <a:ext cx="70358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8132" y="6174437"/>
            <a:ext cx="31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Butler et al., Genome Res,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7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Variations?  SNP </a:t>
            </a:r>
            <a:r>
              <a:rPr lang="en-US" dirty="0" smtClean="0"/>
              <a:t>calling – which variants are “real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961" r="96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029125" y="6272148"/>
            <a:ext cx="607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http://</a:t>
            </a:r>
            <a:r>
              <a:rPr lang="en-US" dirty="0" err="1"/>
              <a:t>www.kenkraaijeveld.nl</a:t>
            </a:r>
            <a:r>
              <a:rPr lang="en-US" dirty="0"/>
              <a:t>/genomics/bioinformatics/</a:t>
            </a:r>
          </a:p>
        </p:txBody>
      </p:sp>
    </p:spTree>
    <p:extLst>
      <p:ext uri="{BB962C8B-B14F-4D97-AF65-F5344CB8AC3E}">
        <p14:creationId xmlns:p14="http://schemas.microsoft.com/office/powerpoint/2010/main" val="166625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genomes are problematic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6" y="2447680"/>
            <a:ext cx="8583802" cy="235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8132" y="6174437"/>
            <a:ext cx="31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Butler et al., Genome Res,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2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graphs - overlaps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6866" y="6248400"/>
            <a:ext cx="33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J.R. Miller et al. / Genomics</a:t>
            </a:r>
            <a:r>
              <a:rPr lang="en-US" dirty="0" smtClean="0"/>
              <a:t> (2010</a:t>
            </a:r>
            <a:r>
              <a:rPr lang="en-US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68" y="1947227"/>
            <a:ext cx="68199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graph (</a:t>
            </a:r>
            <a:r>
              <a:rPr lang="en-US" dirty="0" err="1" smtClean="0"/>
              <a:t>k</a:t>
            </a:r>
            <a:r>
              <a:rPr lang="en-US" dirty="0" smtClean="0"/>
              <a:t>=14)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83" y="1792397"/>
            <a:ext cx="8093407" cy="2009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0909" y="4436779"/>
            <a:ext cx="450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Each node represents a 14-mer;</a:t>
            </a:r>
          </a:p>
          <a:p>
            <a:r>
              <a:rPr lang="en-US" dirty="0" smtClean="0"/>
              <a:t>Links between each node are 13-mer overlaps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0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graph (</a:t>
            </a:r>
            <a:r>
              <a:rPr lang="en-US" dirty="0" err="1" smtClean="0"/>
              <a:t>k</a:t>
            </a:r>
            <a:r>
              <a:rPr lang="en-US" dirty="0" smtClean="0"/>
              <a:t>=14)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0959" y="4621445"/>
            <a:ext cx="617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Branches in the graph represent partially overlapping sequences.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2" y="1836681"/>
            <a:ext cx="8007309" cy="25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graph (</a:t>
            </a:r>
            <a:r>
              <a:rPr lang="en-US" dirty="0" err="1" smtClean="0"/>
              <a:t>k</a:t>
            </a:r>
            <a:r>
              <a:rPr lang="en-US" dirty="0" smtClean="0"/>
              <a:t>=14)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81273" y="4621445"/>
            <a:ext cx="465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Single nucleotide variations cause long branches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2159"/>
            <a:ext cx="7841742" cy="25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graphs - branching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8081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For decisions about which paths etc, biology-based heuristics come into play as well.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6342" y="15799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625600"/>
            <a:ext cx="76962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graph complexity - spur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(Short) dead-end in graph.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Can be caused by error at the end of some overlapping reads, or low coverage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63385"/>
          <a:stretch>
            <a:fillRect/>
          </a:stretch>
        </p:blipFill>
        <p:spPr>
          <a:xfrm>
            <a:off x="977831" y="1183676"/>
            <a:ext cx="5511800" cy="1711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6993" y="6216134"/>
            <a:ext cx="33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J.R. Miller et al. / Genomics</a:t>
            </a:r>
            <a:r>
              <a:rPr lang="en-US" dirty="0" smtClean="0"/>
              <a:t> (2010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189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graph complexity - bubble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Multiple parallel paths that diverge and join.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Caused by sequencing error and true polymorphism / polyploidy in sample.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33301" b="29248"/>
          <a:stretch>
            <a:fillRect/>
          </a:stretch>
        </p:blipFill>
        <p:spPr>
          <a:xfrm>
            <a:off x="994540" y="1417638"/>
            <a:ext cx="5511800" cy="1750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59660" y="6248400"/>
            <a:ext cx="33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J.R. Miller et al. / Genomics</a:t>
            </a:r>
            <a:r>
              <a:rPr lang="en-US" dirty="0" smtClean="0"/>
              <a:t> (2010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254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graph complexity – “frayed rope”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Converging, then diverging paths.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Caused by repetitive sequences.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66112"/>
          <a:stretch>
            <a:fillRect/>
          </a:stretch>
        </p:blipFill>
        <p:spPr>
          <a:xfrm>
            <a:off x="693778" y="1648339"/>
            <a:ext cx="5511800" cy="1583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59660" y="6248400"/>
            <a:ext cx="33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J.R. Miller et al. / Genomics</a:t>
            </a:r>
            <a:r>
              <a:rPr lang="en-US" dirty="0" smtClean="0"/>
              <a:t> (2010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988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graph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Primarily heuristic (approximate) approaches.</a:t>
            </a:r>
          </a:p>
          <a:p>
            <a:endParaRPr lang="en-US" dirty="0" smtClean="0"/>
          </a:p>
          <a:p>
            <a:r>
              <a:rPr lang="en-US" dirty="0" smtClean="0"/>
              <a:t>Detecting complex graph structures can generally not be done efficiently.</a:t>
            </a:r>
          </a:p>
          <a:p>
            <a:endParaRPr lang="en-US" dirty="0" smtClean="0"/>
          </a:p>
          <a:p>
            <a:r>
              <a:rPr lang="en-US" dirty="0" smtClean="0"/>
              <a:t>Much of the divergence in functionality of new assemblers comes from this.</a:t>
            </a:r>
          </a:p>
          <a:p>
            <a:endParaRPr lang="en-US" dirty="0" smtClean="0"/>
          </a:p>
          <a:p>
            <a:r>
              <a:rPr lang="en-US" dirty="0" smtClean="0"/>
              <a:t>Three 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2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info with paired end reads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1631" r="3163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126930" y="5925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www.cureffi.org</a:t>
            </a:r>
            <a:r>
              <a:rPr lang="en-US" dirty="0"/>
              <a:t>/2012/12/19/forward-and-reverse-reads-in-paired-end-sequencing/</a:t>
            </a:r>
          </a:p>
        </p:txBody>
      </p:sp>
    </p:spTree>
    <p:extLst>
      <p:ext uri="{BB962C8B-B14F-4D97-AF65-F5344CB8AC3E}">
        <p14:creationId xmlns:p14="http://schemas.microsoft.com/office/powerpoint/2010/main" val="420921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Single read spans </a:t>
            </a:r>
            <a:r>
              <a:rPr lang="en-US" dirty="0" err="1" smtClean="0"/>
              <a:t>k-mer</a:t>
            </a:r>
            <a:r>
              <a:rPr lang="en-US" dirty="0" smtClean="0"/>
              <a:t> graph =&gt; extract the single-read path.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2117"/>
            <a:ext cx="7625842" cy="2092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9014" y="6248400"/>
            <a:ext cx="33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J.R. Miller et al. / Genomics</a:t>
            </a:r>
            <a:r>
              <a:rPr lang="en-US" dirty="0" smtClean="0"/>
              <a:t> (2010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416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 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Resolve “frayed-rope” pattern caused by repeats, by separating paths based on mate-pair reads.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321042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3172" y="6248400"/>
            <a:ext cx="33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J.R. Miller et al. / Genomics</a:t>
            </a:r>
            <a:r>
              <a:rPr lang="en-US" dirty="0" smtClean="0"/>
              <a:t> (2010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149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Reject inconsistent paths based on mate-pair reads and insert size.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38" y="1463746"/>
            <a:ext cx="7600262" cy="1638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3172" y="6248400"/>
            <a:ext cx="33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J.R. Miller et al. / Genomics</a:t>
            </a:r>
            <a:r>
              <a:rPr lang="en-US" dirty="0" smtClean="0"/>
              <a:t> (2010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748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assembly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parameters to optimize!</a:t>
            </a:r>
          </a:p>
          <a:p>
            <a:endParaRPr lang="en-US" dirty="0" smtClean="0"/>
          </a:p>
          <a:p>
            <a:r>
              <a:rPr lang="en-US" dirty="0" err="1" smtClean="0"/>
              <a:t>RNAseq</a:t>
            </a:r>
            <a:r>
              <a:rPr lang="en-US" dirty="0" smtClean="0"/>
              <a:t> has variation in copy number; naïve assemblers can treat this as repetitive and eliminate it.</a:t>
            </a:r>
          </a:p>
          <a:p>
            <a:endParaRPr lang="en-US" dirty="0" smtClean="0"/>
          </a:p>
          <a:p>
            <a:r>
              <a:rPr lang="en-US" dirty="0" smtClean="0"/>
              <a:t>Some assemblers require gobs of memory (4 lanes, 60m reads =&gt; ~ 150gb RAM)</a:t>
            </a:r>
          </a:p>
          <a:p>
            <a:endParaRPr lang="en-US" dirty="0" smtClean="0"/>
          </a:p>
          <a:p>
            <a:r>
              <a:rPr lang="en-US" dirty="0" smtClean="0"/>
              <a:t>How do we evaluate assemblies?</a:t>
            </a:r>
          </a:p>
          <a:p>
            <a:pPr lvl="1"/>
            <a:r>
              <a:rPr lang="en-US" dirty="0" smtClean="0"/>
              <a:t>What’s the best assembler?</a:t>
            </a:r>
          </a:p>
        </p:txBody>
      </p:sp>
    </p:spTree>
    <p:extLst>
      <p:ext uri="{BB962C8B-B14F-4D97-AF65-F5344CB8AC3E}">
        <p14:creationId xmlns:p14="http://schemas.microsoft.com/office/powerpoint/2010/main" val="35040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</a:t>
            </a:r>
            <a:r>
              <a:rPr lang="en-US" dirty="0" err="1"/>
              <a:t>mer</a:t>
            </a:r>
            <a:r>
              <a:rPr lang="en-US" dirty="0"/>
              <a:t> based assemblers scale </a:t>
            </a:r>
            <a:r>
              <a:rPr lang="en-US" dirty="0" smtClean="0"/>
              <a:t>poorly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727" y="1839874"/>
            <a:ext cx="7768073" cy="47373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Why </a:t>
            </a:r>
            <a:r>
              <a:rPr lang="en-US" sz="2400" dirty="0"/>
              <a:t>do big data sets require big machines??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Memory usage ~ “real” variation + number of errors</a:t>
            </a:r>
          </a:p>
          <a:p>
            <a:pPr>
              <a:buNone/>
            </a:pPr>
            <a:r>
              <a:rPr lang="en-US" sz="2400" dirty="0" smtClean="0"/>
              <a:t>Number of errors ~ size of data set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6" name="Picture 5" descr="fiz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40" y="4062347"/>
            <a:ext cx="3954938" cy="18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0" y="1794012"/>
            <a:ext cx="3234552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 low-level transcripts may not reach the threshold for assembly.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Co-assembly is important for sensitivity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52" y="909775"/>
            <a:ext cx="5181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3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your assembly good?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genomes, N50 is an OK measure:</a:t>
            </a:r>
          </a:p>
          <a:p>
            <a:pPr lvl="1"/>
            <a:r>
              <a:rPr lang="en-US" dirty="0" smtClean="0"/>
              <a:t>“50% or more of the genome is in </a:t>
            </a:r>
            <a:r>
              <a:rPr lang="en-US" dirty="0" err="1" smtClean="0"/>
              <a:t>contigs</a:t>
            </a:r>
            <a:r>
              <a:rPr lang="en-US" dirty="0" smtClean="0"/>
              <a:t> &gt; this number”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That assumes your </a:t>
            </a:r>
            <a:r>
              <a:rPr lang="en-US" dirty="0" err="1" smtClean="0"/>
              <a:t>contigs</a:t>
            </a:r>
            <a:r>
              <a:rPr lang="en-US" dirty="0" smtClean="0"/>
              <a:t> are correct…!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What about mRNA and </a:t>
            </a:r>
            <a:r>
              <a:rPr lang="en-US" dirty="0" err="1" smtClean="0"/>
              <a:t>metagenomes</a:t>
            </a:r>
            <a:r>
              <a:rPr lang="en-US" dirty="0" smtClean="0"/>
              <a:t>??</a:t>
            </a:r>
          </a:p>
          <a:p>
            <a:endParaRPr lang="en-US" dirty="0" smtClean="0"/>
          </a:p>
          <a:p>
            <a:r>
              <a:rPr lang="en-US" b="1" dirty="0" smtClean="0"/>
              <a:t>Truly reference-free assembly is hard to evaluate.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4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compare assemblies?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917700"/>
            <a:ext cx="40005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0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assembler?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490" b="3490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93605" y="6142161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Bradnam</a:t>
            </a:r>
            <a:r>
              <a:rPr lang="en-US" dirty="0" smtClean="0"/>
              <a:t> et al., </a:t>
            </a:r>
            <a:r>
              <a:rPr lang="en-US" dirty="0" err="1" smtClean="0"/>
              <a:t>Assemblathon</a:t>
            </a:r>
            <a:r>
              <a:rPr lang="en-US" dirty="0" smtClean="0"/>
              <a:t> 2: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/1301.5406v1.pdf</a:t>
            </a:r>
          </a:p>
        </p:txBody>
      </p:sp>
    </p:spTree>
    <p:extLst>
      <p:ext uri="{BB962C8B-B14F-4D97-AF65-F5344CB8AC3E}">
        <p14:creationId xmlns:p14="http://schemas.microsoft.com/office/powerpoint/2010/main" val="18239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assembler?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523" b="352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593605" y="6142161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Bradnam</a:t>
            </a:r>
            <a:r>
              <a:rPr lang="en-US" dirty="0" smtClean="0"/>
              <a:t> et al., </a:t>
            </a:r>
            <a:r>
              <a:rPr lang="en-US" dirty="0" err="1" smtClean="0"/>
              <a:t>Assemblathon</a:t>
            </a:r>
            <a:r>
              <a:rPr lang="en-US" dirty="0" smtClean="0"/>
              <a:t> 2: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/1301.5406v1.pdf</a:t>
            </a:r>
          </a:p>
        </p:txBody>
      </p:sp>
    </p:spTree>
    <p:extLst>
      <p:ext uri="{BB962C8B-B14F-4D97-AF65-F5344CB8AC3E}">
        <p14:creationId xmlns:p14="http://schemas.microsoft.com/office/powerpoint/2010/main" val="93226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long </a:t>
            </a:r>
            <a:r>
              <a:rPr lang="en-US" dirty="0" err="1" smtClean="0"/>
              <a:t>v</a:t>
            </a:r>
            <a:r>
              <a:rPr lang="en-US" dirty="0" smtClean="0"/>
              <a:t> short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</a:t>
            </a:r>
            <a:r>
              <a:rPr lang="en-US" i="1" dirty="0" smtClean="0"/>
              <a:t>long</a:t>
            </a:r>
            <a:r>
              <a:rPr lang="en-US" dirty="0" smtClean="0"/>
              <a:t> reads is a different problem from mapping short reads.</a:t>
            </a:r>
          </a:p>
          <a:p>
            <a:endParaRPr lang="en-US" dirty="0" smtClean="0"/>
          </a:p>
          <a:p>
            <a:r>
              <a:rPr lang="en-US" dirty="0" smtClean="0"/>
              <a:t>This is for two reasons, both of them pragmatic/practical:</a:t>
            </a:r>
          </a:p>
          <a:p>
            <a:pPr lvl="1"/>
            <a:r>
              <a:rPr lang="en-US" dirty="0" smtClean="0"/>
              <a:t>The volume of data has traditionally been much less: 1m 454 reads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200m+ </a:t>
            </a:r>
            <a:r>
              <a:rPr lang="en-US" dirty="0" smtClean="0"/>
              <a:t>Illumina</a:t>
            </a:r>
          </a:p>
          <a:p>
            <a:pPr lvl="1"/>
            <a:r>
              <a:rPr lang="en-US" dirty="0" smtClean="0"/>
              <a:t>Long reads are much more likely to have insertions or deletions in </a:t>
            </a:r>
            <a:r>
              <a:rPr lang="en-US" dirty="0" smtClean="0"/>
              <a:t>them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assembler?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590" b="359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93605" y="6142161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Bradnam</a:t>
            </a:r>
            <a:r>
              <a:rPr lang="en-US" dirty="0" smtClean="0"/>
              <a:t> et al., </a:t>
            </a:r>
            <a:r>
              <a:rPr lang="en-US" dirty="0" err="1" smtClean="0"/>
              <a:t>Assemblathon</a:t>
            </a:r>
            <a:r>
              <a:rPr lang="en-US" dirty="0" smtClean="0"/>
              <a:t> 2: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/1301.5406v1.pdf</a:t>
            </a:r>
          </a:p>
        </p:txBody>
      </p:sp>
    </p:spTree>
    <p:extLst>
      <p:ext uri="{BB962C8B-B14F-4D97-AF65-F5344CB8AC3E}">
        <p14:creationId xmlns:p14="http://schemas.microsoft.com/office/powerpoint/2010/main" val="306823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Note: the teams mostly used </a:t>
            </a:r>
            <a:r>
              <a:rPr lang="en-US" i="1" dirty="0" smtClean="0"/>
              <a:t>multiple</a:t>
            </a:r>
            <a:r>
              <a:rPr lang="en-US" dirty="0" smtClean="0"/>
              <a:t> software packages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4347" b="-134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900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it depends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assemblers perform differently, depending on</a:t>
            </a:r>
          </a:p>
          <a:p>
            <a:pPr lvl="1"/>
            <a:r>
              <a:rPr lang="en-US" dirty="0" smtClean="0"/>
              <a:t>Repeat content</a:t>
            </a:r>
          </a:p>
          <a:p>
            <a:pPr lvl="1"/>
            <a:r>
              <a:rPr lang="en-US" dirty="0" err="1" smtClean="0"/>
              <a:t>Heterozygosity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Generally the results are very good (</a:t>
            </a:r>
            <a:r>
              <a:rPr lang="en-US" dirty="0" err="1" smtClean="0"/>
              <a:t>est</a:t>
            </a:r>
            <a:r>
              <a:rPr lang="en-US" dirty="0" smtClean="0"/>
              <a:t> completeness, etc.) but </a:t>
            </a:r>
            <a:r>
              <a:rPr lang="en-US" i="1" dirty="0" smtClean="0"/>
              <a:t>different</a:t>
            </a:r>
            <a:r>
              <a:rPr lang="en-US" dirty="0" smtClean="0"/>
              <a:t> between different assemblers (!)</a:t>
            </a:r>
          </a:p>
          <a:p>
            <a:endParaRPr lang="en-US" dirty="0"/>
          </a:p>
          <a:p>
            <a:r>
              <a:rPr lang="en-US" dirty="0" smtClean="0"/>
              <a:t>There Is No One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1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completeness: CEGMA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822" b="382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153229" y="6399598"/>
            <a:ext cx="393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assembler lost </a:t>
            </a:r>
            <a:r>
              <a:rPr lang="en-US" i="1" dirty="0" smtClean="0"/>
              <a:t>different</a:t>
            </a:r>
            <a:r>
              <a:rPr lang="en-US" dirty="0" smtClean="0"/>
              <a:t> ~5% CEGs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2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enough memory?</a:t>
            </a:r>
          </a:p>
          <a:p>
            <a:r>
              <a:rPr lang="en-US" dirty="0" smtClean="0"/>
              <a:t>Trim </a:t>
            </a:r>
            <a:r>
              <a:rPr lang="en-US" dirty="0" err="1" smtClean="0"/>
              <a:t>vs</a:t>
            </a:r>
            <a:r>
              <a:rPr lang="en-US" dirty="0" smtClean="0"/>
              <a:t> use quality scores?</a:t>
            </a:r>
          </a:p>
          <a:p>
            <a:r>
              <a:rPr lang="en-US" dirty="0" smtClean="0"/>
              <a:t>When is your assembly as good as it gets?</a:t>
            </a:r>
          </a:p>
          <a:p>
            <a:r>
              <a:rPr lang="en-US" dirty="0" smtClean="0"/>
              <a:t>Paired-end </a:t>
            </a:r>
            <a:r>
              <a:rPr lang="en-US" dirty="0" err="1" smtClean="0"/>
              <a:t>vs</a:t>
            </a:r>
            <a:r>
              <a:rPr lang="en-US" dirty="0" smtClean="0"/>
              <a:t> longer reads?</a:t>
            </a:r>
          </a:p>
          <a:p>
            <a:endParaRPr lang="en-US" dirty="0" smtClean="0"/>
          </a:p>
          <a:p>
            <a:r>
              <a:rPr lang="en-US" dirty="0" smtClean="0"/>
              <a:t>More data is not </a:t>
            </a:r>
            <a:r>
              <a:rPr lang="en-US" i="1" dirty="0" smtClean="0"/>
              <a:t>necessarily</a:t>
            </a:r>
            <a:r>
              <a:rPr lang="en-US" dirty="0" smtClean="0"/>
              <a:t> better, if it introduces more errors.</a:t>
            </a:r>
          </a:p>
        </p:txBody>
      </p:sp>
    </p:spTree>
    <p:extLst>
      <p:ext uri="{BB962C8B-B14F-4D97-AF65-F5344CB8AC3E}">
        <p14:creationId xmlns:p14="http://schemas.microsoft.com/office/powerpoint/2010/main" val="29518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bacterial genomes can be completely assembled with a combination of </a:t>
            </a:r>
            <a:r>
              <a:rPr lang="en-US" dirty="0" err="1" smtClean="0"/>
              <a:t>PacBio</a:t>
            </a:r>
            <a:r>
              <a:rPr lang="en-US" dirty="0" smtClean="0"/>
              <a:t> and Illumina.</a:t>
            </a:r>
          </a:p>
          <a:p>
            <a:endParaRPr lang="en-US" dirty="0"/>
          </a:p>
          <a:p>
            <a:r>
              <a:rPr lang="en-US" dirty="0" smtClean="0"/>
              <a:t>As soon as repeats, </a:t>
            </a:r>
            <a:r>
              <a:rPr lang="en-US" dirty="0" err="1" smtClean="0"/>
              <a:t>heterozygosity</a:t>
            </a:r>
            <a:r>
              <a:rPr lang="en-US" dirty="0" smtClean="0"/>
              <a:t>, and GC variation enter the picture, all bets are off (eukaryotes are trouble!)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0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&amp;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 and mapping (and variations thereof) are the two basic approaches used to deal with next-gen sequencing data.</a:t>
            </a:r>
          </a:p>
          <a:p>
            <a:endParaRPr lang="en-US" dirty="0"/>
          </a:p>
          <a:p>
            <a:r>
              <a:rPr lang="en-US" dirty="0" smtClean="0"/>
              <a:t>Go forth! Map! Assemble!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720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i="1" dirty="0" smtClean="0"/>
              <a:t>alignment </a:t>
            </a:r>
            <a:r>
              <a:rPr lang="en-US" dirty="0" smtClean="0"/>
              <a:t>works, and why </a:t>
            </a:r>
            <a:r>
              <a:rPr lang="en-US" dirty="0" err="1" smtClean="0"/>
              <a:t>indels</a:t>
            </a:r>
            <a:r>
              <a:rPr lang="en-US" dirty="0" smtClean="0"/>
              <a:t> are the devil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There are many alignment strategies, but most work like this: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latin typeface="Andale Mono"/>
                <a:cs typeface="Andale Mono"/>
              </a:rPr>
              <a:t>GCGGAGatggac</a:t>
            </a:r>
            <a:r>
              <a:rPr lang="en-US" dirty="0" smtClean="0">
                <a:latin typeface="Andale Mono"/>
                <a:cs typeface="Andale Mono"/>
              </a:rPr>
              <a:t>     </a:t>
            </a:r>
            <a:r>
              <a:rPr lang="en-US" dirty="0" err="1" smtClean="0">
                <a:latin typeface="Andale Mono"/>
                <a:cs typeface="Andale Mono"/>
              </a:rPr>
              <a:t>GCGGAGatggac</a:t>
            </a:r>
            <a:endParaRPr lang="en-US" dirty="0" smtClean="0">
              <a:latin typeface="Andale Mono"/>
              <a:cs typeface="Andale Mono"/>
            </a:endParaRPr>
          </a:p>
          <a:p>
            <a:pPr>
              <a:buNone/>
            </a:pPr>
            <a:r>
              <a:rPr lang="en-US" dirty="0" smtClean="0">
                <a:latin typeface="Andale Mono"/>
                <a:cs typeface="Andale Mono"/>
              </a:rPr>
              <a:t>||||||...... =&gt;  ||||||</a:t>
            </a:r>
            <a:r>
              <a:rPr lang="en-US" dirty="0" err="1" smtClean="0">
                <a:latin typeface="Andale Mono"/>
                <a:cs typeface="Andale Mono"/>
              </a:rPr>
              <a:t>x</a:t>
            </a:r>
            <a:r>
              <a:rPr lang="en-US" dirty="0" smtClean="0">
                <a:latin typeface="Andale Mono"/>
                <a:cs typeface="Andale Mono"/>
              </a:rPr>
              <a:t>.....</a:t>
            </a:r>
          </a:p>
          <a:p>
            <a:pPr>
              <a:buNone/>
            </a:pPr>
            <a:r>
              <a:rPr lang="en-US" dirty="0" err="1" smtClean="0">
                <a:latin typeface="Andale Mono"/>
                <a:cs typeface="Andale Mono"/>
              </a:rPr>
              <a:t>GCGGAGgcggac</a:t>
            </a:r>
            <a:r>
              <a:rPr lang="en-US" dirty="0" smtClean="0">
                <a:latin typeface="Andale Mono"/>
                <a:cs typeface="Andale Mono"/>
              </a:rPr>
              <a:t>     </a:t>
            </a:r>
            <a:r>
              <a:rPr lang="en-US" dirty="0" err="1" smtClean="0">
                <a:latin typeface="Andale Mono"/>
                <a:cs typeface="Andale Mono"/>
              </a:rPr>
              <a:t>GCGGAGgcggac</a:t>
            </a:r>
            <a:endParaRPr lang="en-US" dirty="0" smtClean="0">
              <a:latin typeface="Andale Mono"/>
              <a:cs typeface="Andale Mono"/>
            </a:endParaRP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At each base, try extending alignment; is total score still above threshold?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4336</TotalTime>
  <Words>2920</Words>
  <Application>Microsoft Macintosh PowerPoint</Application>
  <PresentationFormat>On-screen Show (4:3)</PresentationFormat>
  <Paragraphs>487</Paragraphs>
  <Slides>86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Adjacency</vt:lpstr>
      <vt:lpstr>NGS Day 3</vt:lpstr>
      <vt:lpstr>Today’s Schedule</vt:lpstr>
      <vt:lpstr>Mapping and assembly</vt:lpstr>
      <vt:lpstr>What is mapping?</vt:lpstr>
      <vt:lpstr>What genes and how many?</vt:lpstr>
      <vt:lpstr>Variations?  SNP calling – which variants are “real”</vt:lpstr>
      <vt:lpstr>Bonus info with paired end reads</vt:lpstr>
      <vt:lpstr>Note: long v short</vt:lpstr>
      <vt:lpstr>How alignment works, and why indels are the devil</vt:lpstr>
      <vt:lpstr>How alignment works, and why indels are the devil</vt:lpstr>
      <vt:lpstr>How alignment works, and why indels are the devil</vt:lpstr>
      <vt:lpstr>Mapping short reads, again</vt:lpstr>
      <vt:lpstr>Mapping, defined</vt:lpstr>
      <vt:lpstr>Want global, not local, alignment</vt:lpstr>
      <vt:lpstr>Mapping is “pleasantly parallel”</vt:lpstr>
      <vt:lpstr>What makes mapping challenging?</vt:lpstr>
      <vt:lpstr>Volume of data</vt:lpstr>
      <vt:lpstr>Garbage reads</vt:lpstr>
      <vt:lpstr>Errors in reads</vt:lpstr>
      <vt:lpstr>Errors in reads</vt:lpstr>
      <vt:lpstr>Repeat/multi-copy elements</vt:lpstr>
      <vt:lpstr>SNP/SNVs</vt:lpstr>
      <vt:lpstr>Indels</vt:lpstr>
      <vt:lpstr>Indels: ambiguity &amp; decisions…</vt:lpstr>
      <vt:lpstr>Splice sites</vt:lpstr>
      <vt:lpstr>Two specific mapping programs</vt:lpstr>
      <vt:lpstr>Tools for mapping reads</vt:lpstr>
      <vt:lpstr>Things to think about</vt:lpstr>
      <vt:lpstr>Bowtie1</vt:lpstr>
      <vt:lpstr>BWA</vt:lpstr>
      <vt:lpstr>Decisions to be made by you</vt:lpstr>
      <vt:lpstr>Mapping best done on entire reference</vt:lpstr>
      <vt:lpstr>Look at your mapping</vt:lpstr>
      <vt:lpstr>First step to mapping:  indexing your reference</vt:lpstr>
      <vt:lpstr>Indexing – e.g. BLAST</vt:lpstr>
      <vt:lpstr>Indexing – e.g. BLAST</vt:lpstr>
      <vt:lpstr>Speed of indexing &amp; mapping.</vt:lpstr>
      <vt:lpstr>Simulations =&gt; understanding mappers</vt:lpstr>
      <vt:lpstr>Does choice of mapper matter? Not in our experience.</vt:lpstr>
      <vt:lpstr>It depends….What is your question?</vt:lpstr>
      <vt:lpstr>Part II: De novo Assembly</vt:lpstr>
      <vt:lpstr>Assembly vs mapping</vt:lpstr>
      <vt:lpstr>Assembly</vt:lpstr>
      <vt:lpstr>PowerPoint Presentation</vt:lpstr>
      <vt:lpstr>Shotgun sequencing &amp; assembly</vt:lpstr>
      <vt:lpstr>Assembly – no subdivision!</vt:lpstr>
      <vt:lpstr>Short-read assembly</vt:lpstr>
      <vt:lpstr>Short read lengths are hard.</vt:lpstr>
      <vt:lpstr>Challenges to Assembly</vt:lpstr>
      <vt:lpstr>Four main challenges for de novo sequencing.</vt:lpstr>
      <vt:lpstr>Repeats</vt:lpstr>
      <vt:lpstr>Coverage</vt:lpstr>
      <vt:lpstr>Coverage</vt:lpstr>
      <vt:lpstr>Actual coverage varies widely from the average, for low avg coverage</vt:lpstr>
      <vt:lpstr>Two basic assembly approaches</vt:lpstr>
      <vt:lpstr>Overlap/layout/consensus</vt:lpstr>
      <vt:lpstr>K-mers</vt:lpstr>
      <vt:lpstr>K-mers – what k to use?</vt:lpstr>
      <vt:lpstr>K-mers – what k to use?</vt:lpstr>
      <vt:lpstr>Big genomes are problematic</vt:lpstr>
      <vt:lpstr>K-mer graphs - overlaps</vt:lpstr>
      <vt:lpstr>K-mer graph (k=14)</vt:lpstr>
      <vt:lpstr>K-mer graph (k=14)</vt:lpstr>
      <vt:lpstr>K-mer graph (k=14)</vt:lpstr>
      <vt:lpstr>K-mer graphs - branching</vt:lpstr>
      <vt:lpstr>K-mer graph complexity - spur</vt:lpstr>
      <vt:lpstr>K-mer graph complexity - bubble</vt:lpstr>
      <vt:lpstr>K-mer graph complexity – “frayed rope”</vt:lpstr>
      <vt:lpstr>Resolving graph complexity</vt:lpstr>
      <vt:lpstr>Read threading</vt:lpstr>
      <vt:lpstr>Mate threading</vt:lpstr>
      <vt:lpstr>Path following</vt:lpstr>
      <vt:lpstr>More assembly issues</vt:lpstr>
      <vt:lpstr>K-mer based assemblers scale poorly</vt:lpstr>
      <vt:lpstr>PowerPoint Presentation</vt:lpstr>
      <vt:lpstr>Is your assembly good?</vt:lpstr>
      <vt:lpstr>How do you compare assemblies?</vt:lpstr>
      <vt:lpstr>What’s the best assembler?</vt:lpstr>
      <vt:lpstr>What’s the best assembler?</vt:lpstr>
      <vt:lpstr>What’s the best assembler?</vt:lpstr>
      <vt:lpstr>Note: the teams mostly used multiple software packages</vt:lpstr>
      <vt:lpstr>Answer: it depends</vt:lpstr>
      <vt:lpstr>Estimated completeness: CEGMA</vt:lpstr>
      <vt:lpstr>Practical issues</vt:lpstr>
      <vt:lpstr>Practical issues</vt:lpstr>
      <vt:lpstr>Mapping &amp; assembly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short reads</dc:title>
  <dc:creator>C. Titus Brown</dc:creator>
  <cp:lastModifiedBy>Adina Howe</cp:lastModifiedBy>
  <cp:revision>54</cp:revision>
  <cp:lastPrinted>2014-08-06T11:56:52Z</cp:lastPrinted>
  <dcterms:created xsi:type="dcterms:W3CDTF">2010-06-04T10:23:19Z</dcterms:created>
  <dcterms:modified xsi:type="dcterms:W3CDTF">2015-08-12T04:44:29Z</dcterms:modified>
</cp:coreProperties>
</file>